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62" r:id="rId1"/>
  </p:sldMasterIdLst>
  <p:notesMasterIdLst>
    <p:notesMasterId r:id="rId40"/>
  </p:notesMasterIdLst>
  <p:sldIdLst>
    <p:sldId id="263" r:id="rId2"/>
    <p:sldId id="264" r:id="rId3"/>
    <p:sldId id="302" r:id="rId4"/>
    <p:sldId id="303" r:id="rId5"/>
    <p:sldId id="304" r:id="rId6"/>
    <p:sldId id="265" r:id="rId7"/>
    <p:sldId id="291" r:id="rId8"/>
    <p:sldId id="293" r:id="rId9"/>
    <p:sldId id="294" r:id="rId10"/>
    <p:sldId id="292" r:id="rId11"/>
    <p:sldId id="295" r:id="rId12"/>
    <p:sldId id="296" r:id="rId13"/>
    <p:sldId id="297" r:id="rId14"/>
    <p:sldId id="298" r:id="rId15"/>
    <p:sldId id="299" r:id="rId16"/>
    <p:sldId id="300" r:id="rId17"/>
    <p:sldId id="301" r:id="rId18"/>
    <p:sldId id="308" r:id="rId19"/>
    <p:sldId id="309" r:id="rId20"/>
    <p:sldId id="312" r:id="rId21"/>
    <p:sldId id="310" r:id="rId22"/>
    <p:sldId id="313" r:id="rId23"/>
    <p:sldId id="311" r:id="rId24"/>
    <p:sldId id="314" r:id="rId25"/>
    <p:sldId id="287" r:id="rId26"/>
    <p:sldId id="290" r:id="rId27"/>
    <p:sldId id="315" r:id="rId28"/>
    <p:sldId id="316" r:id="rId29"/>
    <p:sldId id="317" r:id="rId30"/>
    <p:sldId id="319" r:id="rId31"/>
    <p:sldId id="320" r:id="rId32"/>
    <p:sldId id="321" r:id="rId33"/>
    <p:sldId id="307" r:id="rId34"/>
    <p:sldId id="318" r:id="rId35"/>
    <p:sldId id="277" r:id="rId36"/>
    <p:sldId id="286" r:id="rId37"/>
    <p:sldId id="305" r:id="rId38"/>
    <p:sldId id="306" r:id="rId3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725"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208D3539-DA3D-4484-8125-A50ADCDF7799}" type="datetimeFigureOut">
              <a:rPr lang="en-IN" smtClean="0"/>
              <a:t>11-05-2024</a:t>
            </a:fld>
            <a:endParaRPr lang="en-IN"/>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3CAA4B01-0CD1-47F1-B6B4-84857D6B45E6}" type="slidenum">
              <a:rPr lang="en-IN" smtClean="0"/>
              <a:t>‹#›</a:t>
            </a:fld>
            <a:endParaRPr lang="en-IN"/>
          </a:p>
        </p:txBody>
      </p:sp>
    </p:spTree>
    <p:extLst>
      <p:ext uri="{BB962C8B-B14F-4D97-AF65-F5344CB8AC3E}">
        <p14:creationId xmlns:p14="http://schemas.microsoft.com/office/powerpoint/2010/main" val="2767004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AA4B01-0CD1-47F1-B6B4-84857D6B45E6}" type="slidenum">
              <a:rPr lang="en-IN" smtClean="0"/>
              <a:t>26</a:t>
            </a:fld>
            <a:endParaRPr lang="en-IN"/>
          </a:p>
        </p:txBody>
      </p:sp>
    </p:spTree>
    <p:extLst>
      <p:ext uri="{BB962C8B-B14F-4D97-AF65-F5344CB8AC3E}">
        <p14:creationId xmlns:p14="http://schemas.microsoft.com/office/powerpoint/2010/main" val="339210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11/05/2024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11/05/2024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11/05/2024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11/05/2024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11/05/2024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11/05/2024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11/05/2024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11/05/2024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11/05/2024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11/05/2024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
        <p:nvSpPr>
          <p:cNvPr id="9" name="Content Placeholder 8"/>
          <p:cNvSpPr>
            <a:spLocks noGrp="1"/>
          </p:cNvSpPr>
          <p:nvPr>
            <p:ph sz="quarter" idx="13"/>
          </p:nvPr>
        </p:nvSpPr>
        <p:spPr>
          <a:xfrm>
            <a:off x="406400" y="381000"/>
            <a:ext cx="103632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t>11/05/2024</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IN" smtClean="0"/>
              <a:t>‹#›</a:t>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IN" smtClean="0"/>
              <a:t>‹#›</a:t>
            </a:fld>
            <a:endParaRPr lang="en-IN"/>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IN"/>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t>11/05/2024</a:t>
            </a:fld>
            <a:endParaRPr lang="en-US"/>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www.youtube.com/watch?v=KnXohGgIpQU"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43400" y="2541825"/>
            <a:ext cx="3657600" cy="936154"/>
          </a:xfrm>
          <a:prstGeom prst="rect">
            <a:avLst/>
          </a:prstGeom>
        </p:spPr>
        <p:txBody>
          <a:bodyPr vert="horz" wrap="square" lIns="0" tIns="12700" rIns="0" bIns="0" rtlCol="0">
            <a:spAutoFit/>
          </a:bodyPr>
          <a:lstStyle/>
          <a:p>
            <a:pPr marL="12700">
              <a:lnSpc>
                <a:spcPct val="100000"/>
              </a:lnSpc>
              <a:spcBef>
                <a:spcPts val="100"/>
              </a:spcBef>
            </a:pPr>
            <a:r>
              <a:rPr sz="6000" spc="-20" dirty="0">
                <a:solidFill>
                  <a:srgbClr val="000000"/>
                </a:solidFill>
              </a:rPr>
              <a:t>Indexing</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4" y="273558"/>
            <a:ext cx="12188825" cy="0"/>
          </a:xfrm>
          <a:custGeom>
            <a:avLst/>
            <a:gdLst/>
            <a:ahLst/>
            <a:cxnLst/>
            <a:rect l="l" t="t" r="r" b="b"/>
            <a:pathLst>
              <a:path w="12188825">
                <a:moveTo>
                  <a:pt x="0" y="0"/>
                </a:moveTo>
                <a:lnTo>
                  <a:pt x="12188825" y="0"/>
                </a:lnTo>
              </a:path>
            </a:pathLst>
          </a:custGeom>
          <a:ln w="50292">
            <a:solidFill>
              <a:srgbClr val="404040"/>
            </a:solidFill>
          </a:ln>
        </p:spPr>
        <p:txBody>
          <a:bodyPr wrap="square" lIns="0" tIns="0" rIns="0" bIns="0" rtlCol="0"/>
          <a:lstStyle/>
          <a:p>
            <a:endParaRPr/>
          </a:p>
        </p:txBody>
      </p:sp>
      <p:sp>
        <p:nvSpPr>
          <p:cNvPr id="3" name="object 3"/>
          <p:cNvSpPr/>
          <p:nvPr/>
        </p:nvSpPr>
        <p:spPr>
          <a:xfrm>
            <a:off x="0" y="368812"/>
            <a:ext cx="12192000" cy="1736089"/>
          </a:xfrm>
          <a:custGeom>
            <a:avLst/>
            <a:gdLst/>
            <a:ahLst/>
            <a:cxnLst/>
            <a:rect l="l" t="t" r="r" b="b"/>
            <a:pathLst>
              <a:path w="12192000" h="1736089">
                <a:moveTo>
                  <a:pt x="12192000" y="0"/>
                </a:moveTo>
                <a:lnTo>
                  <a:pt x="0" y="0"/>
                </a:lnTo>
                <a:lnTo>
                  <a:pt x="0" y="1735836"/>
                </a:lnTo>
                <a:lnTo>
                  <a:pt x="12192000" y="1735836"/>
                </a:lnTo>
                <a:lnTo>
                  <a:pt x="12192000" y="0"/>
                </a:lnTo>
                <a:close/>
              </a:path>
            </a:pathLst>
          </a:custGeom>
          <a:solidFill>
            <a:srgbClr val="404040"/>
          </a:solidFill>
        </p:spPr>
        <p:txBody>
          <a:bodyPr wrap="square" lIns="0" tIns="0" rIns="0" bIns="0" rtlCol="0"/>
          <a:lstStyle/>
          <a:p>
            <a:endParaRPr/>
          </a:p>
        </p:txBody>
      </p:sp>
      <p:sp>
        <p:nvSpPr>
          <p:cNvPr id="4" name="object 4"/>
          <p:cNvSpPr txBox="1">
            <a:spLocks noGrp="1"/>
          </p:cNvSpPr>
          <p:nvPr>
            <p:ph type="title"/>
          </p:nvPr>
        </p:nvSpPr>
        <p:spPr>
          <a:xfrm>
            <a:off x="609600" y="485783"/>
            <a:ext cx="10160000" cy="720710"/>
          </a:xfrm>
          <a:prstGeom prst="rect">
            <a:avLst/>
          </a:prstGeom>
        </p:spPr>
        <p:txBody>
          <a:bodyPr vert="horz" wrap="square" lIns="0" tIns="12700" rIns="0" bIns="0" rtlCol="0">
            <a:spAutoFit/>
          </a:bodyPr>
          <a:lstStyle/>
          <a:p>
            <a:pPr marL="13335">
              <a:lnSpc>
                <a:spcPct val="100000"/>
              </a:lnSpc>
              <a:spcBef>
                <a:spcPts val="100"/>
              </a:spcBef>
            </a:pPr>
            <a:r>
              <a:rPr spc="-60" dirty="0"/>
              <a:t>Types</a:t>
            </a:r>
            <a:r>
              <a:rPr spc="-55" dirty="0"/>
              <a:t> </a:t>
            </a:r>
            <a:r>
              <a:rPr spc="-5" dirty="0"/>
              <a:t>of</a:t>
            </a:r>
            <a:r>
              <a:rPr spc="-40" dirty="0"/>
              <a:t> </a:t>
            </a:r>
            <a:r>
              <a:rPr spc="-5" dirty="0"/>
              <a:t>indices</a:t>
            </a:r>
          </a:p>
        </p:txBody>
      </p:sp>
      <p:sp>
        <p:nvSpPr>
          <p:cNvPr id="5" name="object 5"/>
          <p:cNvSpPr/>
          <p:nvPr/>
        </p:nvSpPr>
        <p:spPr>
          <a:xfrm>
            <a:off x="4725161" y="1480566"/>
            <a:ext cx="2743200" cy="0"/>
          </a:xfrm>
          <a:custGeom>
            <a:avLst/>
            <a:gdLst/>
            <a:ahLst/>
            <a:cxnLst/>
            <a:rect l="l" t="t" r="r" b="b"/>
            <a:pathLst>
              <a:path w="2743200">
                <a:moveTo>
                  <a:pt x="0" y="0"/>
                </a:moveTo>
                <a:lnTo>
                  <a:pt x="2743199" y="0"/>
                </a:lnTo>
              </a:path>
            </a:pathLst>
          </a:custGeom>
          <a:ln w="19812">
            <a:solidFill>
              <a:srgbClr val="FFFFFF"/>
            </a:solidFill>
          </a:ln>
        </p:spPr>
        <p:txBody>
          <a:bodyPr wrap="square" lIns="0" tIns="0" rIns="0" bIns="0" rtlCol="0"/>
          <a:lstStyle/>
          <a:p>
            <a:endParaRPr/>
          </a:p>
        </p:txBody>
      </p:sp>
      <p:sp>
        <p:nvSpPr>
          <p:cNvPr id="6" name="object 6"/>
          <p:cNvSpPr/>
          <p:nvPr/>
        </p:nvSpPr>
        <p:spPr>
          <a:xfrm>
            <a:off x="764" y="2201417"/>
            <a:ext cx="12188825" cy="0"/>
          </a:xfrm>
          <a:custGeom>
            <a:avLst/>
            <a:gdLst/>
            <a:ahLst/>
            <a:cxnLst/>
            <a:rect l="l" t="t" r="r" b="b"/>
            <a:pathLst>
              <a:path w="12188825">
                <a:moveTo>
                  <a:pt x="0" y="0"/>
                </a:moveTo>
                <a:lnTo>
                  <a:pt x="12188825" y="0"/>
                </a:lnTo>
              </a:path>
            </a:pathLst>
          </a:custGeom>
          <a:ln w="50292">
            <a:solidFill>
              <a:srgbClr val="404040"/>
            </a:solidFill>
          </a:ln>
        </p:spPr>
        <p:txBody>
          <a:bodyPr wrap="square" lIns="0" tIns="0" rIns="0" bIns="0" rtlCol="0"/>
          <a:lstStyle/>
          <a:p>
            <a:endParaRPr/>
          </a:p>
        </p:txBody>
      </p:sp>
      <p:pic>
        <p:nvPicPr>
          <p:cNvPr id="8" name="object 8"/>
          <p:cNvPicPr/>
          <p:nvPr/>
        </p:nvPicPr>
        <p:blipFill>
          <a:blip r:embed="rId2" cstate="print"/>
          <a:stretch>
            <a:fillRect/>
          </a:stretch>
        </p:blipFill>
        <p:spPr>
          <a:xfrm>
            <a:off x="6629400" y="3505200"/>
            <a:ext cx="4383023" cy="2635780"/>
          </a:xfrm>
          <a:prstGeom prst="rect">
            <a:avLst/>
          </a:prstGeom>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73" y="2514600"/>
            <a:ext cx="6071427" cy="2232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827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idx="1"/>
          </p:nvPr>
        </p:nvSpPr>
        <p:spPr>
          <a:xfrm>
            <a:off x="916939" y="1730095"/>
            <a:ext cx="10358120" cy="1236236"/>
          </a:xfrm>
        </p:spPr>
        <p:txBody>
          <a:bodyPr>
            <a:normAutofit/>
          </a:bodyPr>
          <a:lstStyle/>
          <a:p>
            <a:pPr marL="342900" lvl="0" indent="-342900" algn="l" rtl="0">
              <a:spcBef>
                <a:spcPts val="560"/>
              </a:spcBef>
              <a:spcAft>
                <a:spcPts val="0"/>
              </a:spcAft>
              <a:buSzPts val="1680"/>
              <a:buChar char="■"/>
            </a:pPr>
            <a:r>
              <a:rPr lang="en-US" dirty="0"/>
              <a:t>Indexes may be dense or sparse</a:t>
            </a:r>
          </a:p>
          <a:p>
            <a:pPr marL="742950" lvl="1" indent="-285750" algn="l" rtl="0">
              <a:spcBef>
                <a:spcPts val="520"/>
              </a:spcBef>
              <a:spcAft>
                <a:spcPts val="0"/>
              </a:spcAft>
              <a:buSzPts val="1430"/>
              <a:buChar char="■"/>
            </a:pPr>
            <a:r>
              <a:rPr lang="en-US" dirty="0"/>
              <a:t>Dense index has an index entry for every search key value</a:t>
            </a:r>
            <a:r>
              <a:rPr lang="en-US" i="1" dirty="0"/>
              <a:t> </a:t>
            </a:r>
            <a:r>
              <a:rPr lang="en-US" dirty="0"/>
              <a:t>in the data file</a:t>
            </a:r>
          </a:p>
          <a:p>
            <a:pPr marL="742950" lvl="1" indent="-285750" algn="l" rtl="0">
              <a:spcBef>
                <a:spcPts val="520"/>
              </a:spcBef>
              <a:spcAft>
                <a:spcPts val="0"/>
              </a:spcAft>
              <a:buSzPts val="1430"/>
              <a:buChar char="■"/>
            </a:pPr>
            <a:r>
              <a:rPr lang="en-US" dirty="0"/>
              <a:t>Sparse index has entries for only some search values</a:t>
            </a:r>
          </a:p>
          <a:p>
            <a:endParaRPr lang="en-IN" dirty="0"/>
          </a:p>
        </p:txBody>
      </p:sp>
    </p:spTree>
    <p:extLst>
      <p:ext uri="{BB962C8B-B14F-4D97-AF65-F5344CB8AC3E}">
        <p14:creationId xmlns:p14="http://schemas.microsoft.com/office/powerpoint/2010/main" val="136608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9678" y="690040"/>
            <a:ext cx="1718311" cy="1594667"/>
          </a:xfrm>
          <a:prstGeom prst="rect">
            <a:avLst/>
          </a:prstGeom>
        </p:spPr>
        <p:txBody>
          <a:bodyPr vert="horz" wrap="square" lIns="0" tIns="106045" rIns="0" bIns="0" rtlCol="0">
            <a:spAutoFit/>
          </a:bodyPr>
          <a:lstStyle/>
          <a:p>
            <a:pPr marL="12700" marR="5080">
              <a:lnSpc>
                <a:spcPts val="5830"/>
              </a:lnSpc>
              <a:spcBef>
                <a:spcPts val="835"/>
              </a:spcBef>
            </a:pPr>
            <a:r>
              <a:rPr spc="-50" dirty="0">
                <a:solidFill>
                  <a:srgbClr val="000000"/>
                </a:solidFill>
              </a:rPr>
              <a:t>D</a:t>
            </a:r>
            <a:r>
              <a:rPr spc="-45" dirty="0">
                <a:solidFill>
                  <a:srgbClr val="000000"/>
                </a:solidFill>
              </a:rPr>
              <a:t>e</a:t>
            </a:r>
            <a:r>
              <a:rPr spc="-50" dirty="0">
                <a:solidFill>
                  <a:srgbClr val="000000"/>
                </a:solidFill>
              </a:rPr>
              <a:t>ns</a:t>
            </a:r>
            <a:r>
              <a:rPr dirty="0">
                <a:solidFill>
                  <a:srgbClr val="000000"/>
                </a:solidFill>
              </a:rPr>
              <a:t>e  </a:t>
            </a:r>
            <a:r>
              <a:rPr spc="-50" dirty="0">
                <a:solidFill>
                  <a:srgbClr val="000000"/>
                </a:solidFill>
              </a:rPr>
              <a:t>Index</a:t>
            </a:r>
          </a:p>
        </p:txBody>
      </p:sp>
      <p:grpSp>
        <p:nvGrpSpPr>
          <p:cNvPr id="3" name="object 3"/>
          <p:cNvGrpSpPr/>
          <p:nvPr/>
        </p:nvGrpSpPr>
        <p:grpSpPr>
          <a:xfrm>
            <a:off x="624638" y="2540079"/>
            <a:ext cx="3293745" cy="85090"/>
            <a:chOff x="624636" y="2540079"/>
            <a:chExt cx="3293745" cy="85090"/>
          </a:xfrm>
        </p:grpSpPr>
        <p:sp>
          <p:nvSpPr>
            <p:cNvPr id="4" name="object 4"/>
            <p:cNvSpPr/>
            <p:nvPr/>
          </p:nvSpPr>
          <p:spPr>
            <a:xfrm>
              <a:off x="643889" y="2563986"/>
              <a:ext cx="3255645" cy="40005"/>
            </a:xfrm>
            <a:custGeom>
              <a:avLst/>
              <a:gdLst/>
              <a:ahLst/>
              <a:cxnLst/>
              <a:rect l="l" t="t" r="r" b="b"/>
              <a:pathLst>
                <a:path w="3255645" h="40005">
                  <a:moveTo>
                    <a:pt x="951941" y="23"/>
                  </a:moveTo>
                  <a:lnTo>
                    <a:pt x="910692" y="0"/>
                  </a:lnTo>
                  <a:lnTo>
                    <a:pt x="870783" y="747"/>
                  </a:lnTo>
                  <a:lnTo>
                    <a:pt x="830133" y="2115"/>
                  </a:lnTo>
                  <a:lnTo>
                    <a:pt x="682926" y="8452"/>
                  </a:lnTo>
                  <a:lnTo>
                    <a:pt x="558271" y="12970"/>
                  </a:lnTo>
                  <a:lnTo>
                    <a:pt x="409554" y="18911"/>
                  </a:lnTo>
                  <a:lnTo>
                    <a:pt x="365953" y="20334"/>
                  </a:lnTo>
                  <a:lnTo>
                    <a:pt x="322995" y="21289"/>
                  </a:lnTo>
                  <a:lnTo>
                    <a:pt x="279274" y="21661"/>
                  </a:lnTo>
                  <a:lnTo>
                    <a:pt x="233383" y="21338"/>
                  </a:lnTo>
                  <a:lnTo>
                    <a:pt x="183916" y="20205"/>
                  </a:lnTo>
                  <a:lnTo>
                    <a:pt x="129467" y="18149"/>
                  </a:lnTo>
                  <a:lnTo>
                    <a:pt x="68630" y="15056"/>
                  </a:lnTo>
                  <a:lnTo>
                    <a:pt x="0" y="10811"/>
                  </a:lnTo>
                  <a:lnTo>
                    <a:pt x="368" y="17669"/>
                  </a:lnTo>
                  <a:lnTo>
                    <a:pt x="838" y="20336"/>
                  </a:lnTo>
                  <a:lnTo>
                    <a:pt x="0" y="29099"/>
                  </a:lnTo>
                  <a:lnTo>
                    <a:pt x="45461" y="28816"/>
                  </a:lnTo>
                  <a:lnTo>
                    <a:pt x="90446" y="28905"/>
                  </a:lnTo>
                  <a:lnTo>
                    <a:pt x="135407" y="29276"/>
                  </a:lnTo>
                  <a:lnTo>
                    <a:pt x="375756" y="32283"/>
                  </a:lnTo>
                  <a:lnTo>
                    <a:pt x="430114" y="32495"/>
                  </a:lnTo>
                  <a:lnTo>
                    <a:pt x="487627" y="32372"/>
                  </a:lnTo>
                  <a:lnTo>
                    <a:pt x="548750" y="31823"/>
                  </a:lnTo>
                  <a:lnTo>
                    <a:pt x="613936" y="30762"/>
                  </a:lnTo>
                  <a:lnTo>
                    <a:pt x="752525" y="27588"/>
                  </a:lnTo>
                  <a:lnTo>
                    <a:pt x="815491" y="26932"/>
                  </a:lnTo>
                  <a:lnTo>
                    <a:pt x="873298" y="26966"/>
                  </a:lnTo>
                  <a:lnTo>
                    <a:pt x="926705" y="27526"/>
                  </a:lnTo>
                  <a:lnTo>
                    <a:pt x="976472" y="28447"/>
                  </a:lnTo>
                  <a:lnTo>
                    <a:pt x="1111518" y="31735"/>
                  </a:lnTo>
                  <a:lnTo>
                    <a:pt x="1154314" y="32458"/>
                  </a:lnTo>
                  <a:lnTo>
                    <a:pt x="1197265" y="32720"/>
                  </a:lnTo>
                  <a:lnTo>
                    <a:pt x="1241131" y="32357"/>
                  </a:lnTo>
                  <a:lnTo>
                    <a:pt x="1286670" y="31205"/>
                  </a:lnTo>
                  <a:lnTo>
                    <a:pt x="1389143" y="26494"/>
                  </a:lnTo>
                  <a:lnTo>
                    <a:pt x="1437057" y="24823"/>
                  </a:lnTo>
                  <a:lnTo>
                    <a:pt x="1480302" y="23947"/>
                  </a:lnTo>
                  <a:lnTo>
                    <a:pt x="1520795" y="23729"/>
                  </a:lnTo>
                  <a:lnTo>
                    <a:pt x="1560450" y="24033"/>
                  </a:lnTo>
                  <a:lnTo>
                    <a:pt x="1749023" y="27708"/>
                  </a:lnTo>
                  <a:lnTo>
                    <a:pt x="1813236" y="28555"/>
                  </a:lnTo>
                  <a:lnTo>
                    <a:pt x="1888109" y="29099"/>
                  </a:lnTo>
                  <a:lnTo>
                    <a:pt x="1951082" y="28991"/>
                  </a:lnTo>
                  <a:lnTo>
                    <a:pt x="2012907" y="28233"/>
                  </a:lnTo>
                  <a:lnTo>
                    <a:pt x="2073418" y="26991"/>
                  </a:lnTo>
                  <a:lnTo>
                    <a:pt x="2132445" y="25434"/>
                  </a:lnTo>
                  <a:lnTo>
                    <a:pt x="2298954" y="20527"/>
                  </a:lnTo>
                  <a:lnTo>
                    <a:pt x="2350372" y="19369"/>
                  </a:lnTo>
                  <a:lnTo>
                    <a:pt x="2399469" y="18727"/>
                  </a:lnTo>
                  <a:lnTo>
                    <a:pt x="2446077" y="18769"/>
                  </a:lnTo>
                  <a:lnTo>
                    <a:pt x="2490028" y="19660"/>
                  </a:lnTo>
                  <a:lnTo>
                    <a:pt x="2531154" y="21568"/>
                  </a:lnTo>
                  <a:lnTo>
                    <a:pt x="2569288" y="24659"/>
                  </a:lnTo>
                  <a:lnTo>
                    <a:pt x="2604262" y="29099"/>
                  </a:lnTo>
                  <a:lnTo>
                    <a:pt x="2643589" y="33817"/>
                  </a:lnTo>
                  <a:lnTo>
                    <a:pt x="2689040" y="36974"/>
                  </a:lnTo>
                  <a:lnTo>
                    <a:pt x="2739433" y="38781"/>
                  </a:lnTo>
                  <a:lnTo>
                    <a:pt x="2793586" y="39450"/>
                  </a:lnTo>
                  <a:lnTo>
                    <a:pt x="2850318" y="39192"/>
                  </a:lnTo>
                  <a:lnTo>
                    <a:pt x="2908448" y="38218"/>
                  </a:lnTo>
                  <a:lnTo>
                    <a:pt x="2966795" y="36740"/>
                  </a:lnTo>
                  <a:lnTo>
                    <a:pt x="3178718" y="30003"/>
                  </a:lnTo>
                  <a:lnTo>
                    <a:pt x="3220426" y="29170"/>
                  </a:lnTo>
                  <a:lnTo>
                    <a:pt x="3255264" y="29099"/>
                  </a:lnTo>
                  <a:lnTo>
                    <a:pt x="3255645" y="20336"/>
                  </a:lnTo>
                  <a:lnTo>
                    <a:pt x="3255010" y="15256"/>
                  </a:lnTo>
                  <a:lnTo>
                    <a:pt x="3255264" y="10811"/>
                  </a:lnTo>
                  <a:lnTo>
                    <a:pt x="3201583" y="15835"/>
                  </a:lnTo>
                  <a:lnTo>
                    <a:pt x="3146724" y="18950"/>
                  </a:lnTo>
                  <a:lnTo>
                    <a:pt x="3091083" y="20431"/>
                  </a:lnTo>
                  <a:lnTo>
                    <a:pt x="3035056" y="20552"/>
                  </a:lnTo>
                  <a:lnTo>
                    <a:pt x="2979039" y="19588"/>
                  </a:lnTo>
                  <a:lnTo>
                    <a:pt x="2923428" y="17816"/>
                  </a:lnTo>
                  <a:lnTo>
                    <a:pt x="2868620" y="15508"/>
                  </a:lnTo>
                  <a:lnTo>
                    <a:pt x="2712974" y="8130"/>
                  </a:lnTo>
                  <a:lnTo>
                    <a:pt x="2665338" y="6435"/>
                  </a:lnTo>
                  <a:lnTo>
                    <a:pt x="2620487" y="5581"/>
                  </a:lnTo>
                  <a:lnTo>
                    <a:pt x="2578816" y="5842"/>
                  </a:lnTo>
                  <a:lnTo>
                    <a:pt x="2540721" y="7494"/>
                  </a:lnTo>
                  <a:lnTo>
                    <a:pt x="2463528" y="15080"/>
                  </a:lnTo>
                  <a:lnTo>
                    <a:pt x="2415144" y="17496"/>
                  </a:lnTo>
                  <a:lnTo>
                    <a:pt x="2362579" y="18384"/>
                  </a:lnTo>
                  <a:lnTo>
                    <a:pt x="2306964" y="18064"/>
                  </a:lnTo>
                  <a:lnTo>
                    <a:pt x="2249432" y="16861"/>
                  </a:lnTo>
                  <a:lnTo>
                    <a:pt x="2191115" y="15097"/>
                  </a:lnTo>
                  <a:lnTo>
                    <a:pt x="2076652" y="11178"/>
                  </a:lnTo>
                  <a:lnTo>
                    <a:pt x="2022770" y="9668"/>
                  </a:lnTo>
                  <a:lnTo>
                    <a:pt x="1972631" y="8889"/>
                  </a:lnTo>
                  <a:lnTo>
                    <a:pt x="1927367" y="9162"/>
                  </a:lnTo>
                  <a:lnTo>
                    <a:pt x="1888109" y="10811"/>
                  </a:lnTo>
                  <a:lnTo>
                    <a:pt x="1854929" y="12896"/>
                  </a:lnTo>
                  <a:lnTo>
                    <a:pt x="1817241" y="14917"/>
                  </a:lnTo>
                  <a:lnTo>
                    <a:pt x="1775479" y="16809"/>
                  </a:lnTo>
                  <a:lnTo>
                    <a:pt x="1730080" y="18509"/>
                  </a:lnTo>
                  <a:lnTo>
                    <a:pt x="1681479" y="19952"/>
                  </a:lnTo>
                  <a:lnTo>
                    <a:pt x="1630114" y="21075"/>
                  </a:lnTo>
                  <a:lnTo>
                    <a:pt x="1576419" y="21813"/>
                  </a:lnTo>
                  <a:lnTo>
                    <a:pt x="1520830" y="22101"/>
                  </a:lnTo>
                  <a:lnTo>
                    <a:pt x="1463785" y="21877"/>
                  </a:lnTo>
                  <a:lnTo>
                    <a:pt x="1405718" y="21075"/>
                  </a:lnTo>
                  <a:lnTo>
                    <a:pt x="1347065" y="19632"/>
                  </a:lnTo>
                  <a:lnTo>
                    <a:pt x="1288263" y="17483"/>
                  </a:lnTo>
                  <a:lnTo>
                    <a:pt x="1229748" y="14564"/>
                  </a:lnTo>
                  <a:lnTo>
                    <a:pt x="1104537" y="6211"/>
                  </a:lnTo>
                  <a:lnTo>
                    <a:pt x="1046782" y="2979"/>
                  </a:lnTo>
                  <a:lnTo>
                    <a:pt x="996610" y="966"/>
                  </a:lnTo>
                  <a:lnTo>
                    <a:pt x="951941" y="23"/>
                  </a:lnTo>
                  <a:close/>
                </a:path>
              </a:pathLst>
            </a:custGeom>
            <a:solidFill>
              <a:srgbClr val="EC7C30"/>
            </a:solidFill>
          </p:spPr>
          <p:txBody>
            <a:bodyPr wrap="square" lIns="0" tIns="0" rIns="0" bIns="0" rtlCol="0"/>
            <a:lstStyle/>
            <a:p>
              <a:endParaRPr/>
            </a:p>
          </p:txBody>
        </p:sp>
        <p:sp>
          <p:nvSpPr>
            <p:cNvPr id="5" name="object 5"/>
            <p:cNvSpPr/>
            <p:nvPr/>
          </p:nvSpPr>
          <p:spPr>
            <a:xfrm>
              <a:off x="643686" y="2559129"/>
              <a:ext cx="3255645" cy="46990"/>
            </a:xfrm>
            <a:custGeom>
              <a:avLst/>
              <a:gdLst/>
              <a:ahLst/>
              <a:cxnLst/>
              <a:rect l="l" t="t" r="r" b="b"/>
              <a:pathLst>
                <a:path w="3255645" h="46989">
                  <a:moveTo>
                    <a:pt x="203" y="15668"/>
                  </a:moveTo>
                  <a:lnTo>
                    <a:pt x="59845" y="10650"/>
                  </a:lnTo>
                  <a:lnTo>
                    <a:pt x="118558" y="6628"/>
                  </a:lnTo>
                  <a:lnTo>
                    <a:pt x="176179" y="3577"/>
                  </a:lnTo>
                  <a:lnTo>
                    <a:pt x="232544" y="1472"/>
                  </a:lnTo>
                  <a:lnTo>
                    <a:pt x="287492" y="288"/>
                  </a:lnTo>
                  <a:lnTo>
                    <a:pt x="340858" y="0"/>
                  </a:lnTo>
                  <a:lnTo>
                    <a:pt x="392479" y="581"/>
                  </a:lnTo>
                  <a:lnTo>
                    <a:pt x="442193" y="2009"/>
                  </a:lnTo>
                  <a:lnTo>
                    <a:pt x="489835" y="4256"/>
                  </a:lnTo>
                  <a:lnTo>
                    <a:pt x="535244" y="7298"/>
                  </a:lnTo>
                  <a:lnTo>
                    <a:pt x="578255" y="11111"/>
                  </a:lnTo>
                  <a:lnTo>
                    <a:pt x="618705" y="15668"/>
                  </a:lnTo>
                  <a:lnTo>
                    <a:pt x="655602" y="19572"/>
                  </a:lnTo>
                  <a:lnTo>
                    <a:pt x="694178" y="22295"/>
                  </a:lnTo>
                  <a:lnTo>
                    <a:pt x="734574" y="23982"/>
                  </a:lnTo>
                  <a:lnTo>
                    <a:pt x="776931" y="24777"/>
                  </a:lnTo>
                  <a:lnTo>
                    <a:pt x="821391" y="24825"/>
                  </a:lnTo>
                  <a:lnTo>
                    <a:pt x="868094" y="24270"/>
                  </a:lnTo>
                  <a:lnTo>
                    <a:pt x="917183" y="23258"/>
                  </a:lnTo>
                  <a:lnTo>
                    <a:pt x="968797" y="21932"/>
                  </a:lnTo>
                  <a:lnTo>
                    <a:pt x="1023078" y="20438"/>
                  </a:lnTo>
                  <a:lnTo>
                    <a:pt x="1080167" y="18920"/>
                  </a:lnTo>
                  <a:lnTo>
                    <a:pt x="1140206" y="17522"/>
                  </a:lnTo>
                  <a:lnTo>
                    <a:pt x="1203334" y="16390"/>
                  </a:lnTo>
                  <a:lnTo>
                    <a:pt x="1269695" y="15668"/>
                  </a:lnTo>
                  <a:lnTo>
                    <a:pt x="1335573" y="15443"/>
                  </a:lnTo>
                  <a:lnTo>
                    <a:pt x="1397479" y="15638"/>
                  </a:lnTo>
                  <a:lnTo>
                    <a:pt x="1455893" y="16147"/>
                  </a:lnTo>
                  <a:lnTo>
                    <a:pt x="1511294" y="16867"/>
                  </a:lnTo>
                  <a:lnTo>
                    <a:pt x="1564161" y="17694"/>
                  </a:lnTo>
                  <a:lnTo>
                    <a:pt x="1614972" y="18523"/>
                  </a:lnTo>
                  <a:lnTo>
                    <a:pt x="1664207" y="19252"/>
                  </a:lnTo>
                  <a:lnTo>
                    <a:pt x="1712345" y="19775"/>
                  </a:lnTo>
                  <a:lnTo>
                    <a:pt x="1759864" y="19988"/>
                  </a:lnTo>
                  <a:lnTo>
                    <a:pt x="1807243" y="19789"/>
                  </a:lnTo>
                  <a:lnTo>
                    <a:pt x="1854963" y="19071"/>
                  </a:lnTo>
                  <a:lnTo>
                    <a:pt x="1903500" y="17732"/>
                  </a:lnTo>
                  <a:lnTo>
                    <a:pt x="1953336" y="15668"/>
                  </a:lnTo>
                  <a:lnTo>
                    <a:pt x="2005009" y="13799"/>
                  </a:lnTo>
                  <a:lnTo>
                    <a:pt x="2058446" y="12982"/>
                  </a:lnTo>
                  <a:lnTo>
                    <a:pt x="2113210" y="13015"/>
                  </a:lnTo>
                  <a:lnTo>
                    <a:pt x="2168858" y="13695"/>
                  </a:lnTo>
                  <a:lnTo>
                    <a:pt x="2224952" y="14822"/>
                  </a:lnTo>
                  <a:lnTo>
                    <a:pt x="2281053" y="16193"/>
                  </a:lnTo>
                  <a:lnTo>
                    <a:pt x="2336719" y="17606"/>
                  </a:lnTo>
                  <a:lnTo>
                    <a:pt x="2391511" y="18859"/>
                  </a:lnTo>
                  <a:lnTo>
                    <a:pt x="2444991" y="19751"/>
                  </a:lnTo>
                  <a:lnTo>
                    <a:pt x="2496717" y="20080"/>
                  </a:lnTo>
                  <a:lnTo>
                    <a:pt x="2546249" y="19644"/>
                  </a:lnTo>
                  <a:lnTo>
                    <a:pt x="2593149" y="18240"/>
                  </a:lnTo>
                  <a:lnTo>
                    <a:pt x="2636977" y="15668"/>
                  </a:lnTo>
                  <a:lnTo>
                    <a:pt x="2684956" y="12838"/>
                  </a:lnTo>
                  <a:lnTo>
                    <a:pt x="2736916" y="11197"/>
                  </a:lnTo>
                  <a:lnTo>
                    <a:pt x="2791855" y="10542"/>
                  </a:lnTo>
                  <a:lnTo>
                    <a:pt x="2848775" y="10673"/>
                  </a:lnTo>
                  <a:lnTo>
                    <a:pt x="2906676" y="11385"/>
                  </a:lnTo>
                  <a:lnTo>
                    <a:pt x="2964557" y="12477"/>
                  </a:lnTo>
                  <a:lnTo>
                    <a:pt x="3021420" y="13747"/>
                  </a:lnTo>
                  <a:lnTo>
                    <a:pt x="3076265" y="14991"/>
                  </a:lnTo>
                  <a:lnTo>
                    <a:pt x="3128092" y="16007"/>
                  </a:lnTo>
                  <a:lnTo>
                    <a:pt x="3175901" y="16594"/>
                  </a:lnTo>
                  <a:lnTo>
                    <a:pt x="3218692" y="16549"/>
                  </a:lnTo>
                  <a:lnTo>
                    <a:pt x="3255467" y="15668"/>
                  </a:lnTo>
                  <a:lnTo>
                    <a:pt x="3254705" y="23796"/>
                  </a:lnTo>
                  <a:lnTo>
                    <a:pt x="3255086" y="27733"/>
                  </a:lnTo>
                  <a:lnTo>
                    <a:pt x="3255467" y="33956"/>
                  </a:lnTo>
                  <a:lnTo>
                    <a:pt x="3216374" y="34716"/>
                  </a:lnTo>
                  <a:lnTo>
                    <a:pt x="3171163" y="34943"/>
                  </a:lnTo>
                  <a:lnTo>
                    <a:pt x="3120898" y="34740"/>
                  </a:lnTo>
                  <a:lnTo>
                    <a:pt x="3066647" y="34212"/>
                  </a:lnTo>
                  <a:lnTo>
                    <a:pt x="3009474" y="33463"/>
                  </a:lnTo>
                  <a:lnTo>
                    <a:pt x="2950446" y="32597"/>
                  </a:lnTo>
                  <a:lnTo>
                    <a:pt x="2890627" y="31718"/>
                  </a:lnTo>
                  <a:lnTo>
                    <a:pt x="2831085" y="30930"/>
                  </a:lnTo>
                  <a:lnTo>
                    <a:pt x="2772885" y="30338"/>
                  </a:lnTo>
                  <a:lnTo>
                    <a:pt x="2717092" y="30046"/>
                  </a:lnTo>
                  <a:lnTo>
                    <a:pt x="2664773" y="30158"/>
                  </a:lnTo>
                  <a:lnTo>
                    <a:pt x="2616993" y="30777"/>
                  </a:lnTo>
                  <a:lnTo>
                    <a:pt x="2574818" y="32008"/>
                  </a:lnTo>
                  <a:lnTo>
                    <a:pt x="2539314" y="33956"/>
                  </a:lnTo>
                  <a:lnTo>
                    <a:pt x="2505914" y="35586"/>
                  </a:lnTo>
                  <a:lnTo>
                    <a:pt x="2429882" y="35335"/>
                  </a:lnTo>
                  <a:lnTo>
                    <a:pt x="2387439" y="33956"/>
                  </a:lnTo>
                  <a:lnTo>
                    <a:pt x="2342169" y="32075"/>
                  </a:lnTo>
                  <a:lnTo>
                    <a:pt x="2294169" y="29944"/>
                  </a:lnTo>
                  <a:lnTo>
                    <a:pt x="2243531" y="27812"/>
                  </a:lnTo>
                  <a:lnTo>
                    <a:pt x="2190350" y="25932"/>
                  </a:lnTo>
                  <a:lnTo>
                    <a:pt x="2134722" y="24553"/>
                  </a:lnTo>
                  <a:lnTo>
                    <a:pt x="2076739" y="23926"/>
                  </a:lnTo>
                  <a:lnTo>
                    <a:pt x="2016498" y="24302"/>
                  </a:lnTo>
                  <a:lnTo>
                    <a:pt x="1954091" y="25932"/>
                  </a:lnTo>
                  <a:lnTo>
                    <a:pt x="1889614" y="29066"/>
                  </a:lnTo>
                  <a:lnTo>
                    <a:pt x="1823161" y="33956"/>
                  </a:lnTo>
                  <a:lnTo>
                    <a:pt x="1755167" y="39361"/>
                  </a:lnTo>
                  <a:lnTo>
                    <a:pt x="1695419" y="43109"/>
                  </a:lnTo>
                  <a:lnTo>
                    <a:pt x="1642482" y="45407"/>
                  </a:lnTo>
                  <a:lnTo>
                    <a:pt x="1594923" y="46461"/>
                  </a:lnTo>
                  <a:lnTo>
                    <a:pt x="1551306" y="46477"/>
                  </a:lnTo>
                  <a:lnTo>
                    <a:pt x="1510197" y="45661"/>
                  </a:lnTo>
                  <a:lnTo>
                    <a:pt x="1470162" y="44219"/>
                  </a:lnTo>
                  <a:lnTo>
                    <a:pt x="1429765" y="42357"/>
                  </a:lnTo>
                  <a:lnTo>
                    <a:pt x="1387573" y="40280"/>
                  </a:lnTo>
                  <a:lnTo>
                    <a:pt x="1342151" y="38196"/>
                  </a:lnTo>
                  <a:lnTo>
                    <a:pt x="1292064" y="36310"/>
                  </a:lnTo>
                  <a:lnTo>
                    <a:pt x="1235878" y="34828"/>
                  </a:lnTo>
                  <a:lnTo>
                    <a:pt x="1172159" y="33956"/>
                  </a:lnTo>
                  <a:lnTo>
                    <a:pt x="1133587" y="33803"/>
                  </a:lnTo>
                  <a:lnTo>
                    <a:pt x="1094660" y="33886"/>
                  </a:lnTo>
                  <a:lnTo>
                    <a:pt x="1055269" y="34174"/>
                  </a:lnTo>
                  <a:lnTo>
                    <a:pt x="1015303" y="34634"/>
                  </a:lnTo>
                  <a:lnTo>
                    <a:pt x="974652" y="35236"/>
                  </a:lnTo>
                  <a:lnTo>
                    <a:pt x="933205" y="35946"/>
                  </a:lnTo>
                  <a:lnTo>
                    <a:pt x="890853" y="36734"/>
                  </a:lnTo>
                  <a:lnTo>
                    <a:pt x="847486" y="37567"/>
                  </a:lnTo>
                  <a:lnTo>
                    <a:pt x="802993" y="38415"/>
                  </a:lnTo>
                  <a:lnTo>
                    <a:pt x="757264" y="39244"/>
                  </a:lnTo>
                  <a:lnTo>
                    <a:pt x="710189" y="40024"/>
                  </a:lnTo>
                  <a:lnTo>
                    <a:pt x="661658" y="40723"/>
                  </a:lnTo>
                  <a:lnTo>
                    <a:pt x="611560" y="41308"/>
                  </a:lnTo>
                  <a:lnTo>
                    <a:pt x="559786" y="41749"/>
                  </a:lnTo>
                  <a:lnTo>
                    <a:pt x="506226" y="42013"/>
                  </a:lnTo>
                  <a:lnTo>
                    <a:pt x="450768" y="42068"/>
                  </a:lnTo>
                  <a:lnTo>
                    <a:pt x="393304" y="41884"/>
                  </a:lnTo>
                  <a:lnTo>
                    <a:pt x="333722" y="41427"/>
                  </a:lnTo>
                  <a:lnTo>
                    <a:pt x="271914" y="40667"/>
                  </a:lnTo>
                  <a:lnTo>
                    <a:pt x="207767" y="39572"/>
                  </a:lnTo>
                  <a:lnTo>
                    <a:pt x="141174" y="38110"/>
                  </a:lnTo>
                  <a:lnTo>
                    <a:pt x="72022" y="36248"/>
                  </a:lnTo>
                  <a:lnTo>
                    <a:pt x="203" y="33956"/>
                  </a:lnTo>
                  <a:lnTo>
                    <a:pt x="152" y="28114"/>
                  </a:lnTo>
                  <a:lnTo>
                    <a:pt x="0" y="22145"/>
                  </a:lnTo>
                  <a:lnTo>
                    <a:pt x="203" y="15668"/>
                  </a:lnTo>
                  <a:close/>
                </a:path>
              </a:pathLst>
            </a:custGeom>
            <a:ln w="38100">
              <a:solidFill>
                <a:srgbClr val="EC7C30"/>
              </a:solidFill>
            </a:ln>
          </p:spPr>
          <p:txBody>
            <a:bodyPr wrap="square" lIns="0" tIns="0" rIns="0" bIns="0" rtlCol="0"/>
            <a:lstStyle/>
            <a:p>
              <a:endParaRPr/>
            </a:p>
          </p:txBody>
        </p:sp>
      </p:grpSp>
      <p:sp>
        <p:nvSpPr>
          <p:cNvPr id="6" name="object 6"/>
          <p:cNvSpPr txBox="1"/>
          <p:nvPr/>
        </p:nvSpPr>
        <p:spPr>
          <a:xfrm>
            <a:off x="709678" y="2790573"/>
            <a:ext cx="3216911" cy="2624307"/>
          </a:xfrm>
          <a:prstGeom prst="rect">
            <a:avLst/>
          </a:prstGeom>
        </p:spPr>
        <p:txBody>
          <a:bodyPr vert="horz" wrap="square" lIns="0" tIns="45719" rIns="0" bIns="0" rtlCol="0">
            <a:spAutoFit/>
          </a:bodyPr>
          <a:lstStyle/>
          <a:p>
            <a:pPr marL="240665" marR="5080" indent="-228600">
              <a:lnSpc>
                <a:spcPct val="90000"/>
              </a:lnSpc>
              <a:spcBef>
                <a:spcPts val="359"/>
              </a:spcBef>
              <a:buFont typeface="Arial MT"/>
              <a:buChar char="•"/>
              <a:tabLst>
                <a:tab pos="240665" algn="l"/>
                <a:tab pos="241300" algn="l"/>
              </a:tabLst>
            </a:pPr>
            <a:r>
              <a:rPr sz="2200" spc="-5" dirty="0">
                <a:latin typeface="Calibri"/>
                <a:cs typeface="Calibri"/>
              </a:rPr>
              <a:t>In</a:t>
            </a:r>
            <a:r>
              <a:rPr sz="2200" spc="-20" dirty="0">
                <a:latin typeface="Calibri"/>
                <a:cs typeface="Calibri"/>
              </a:rPr>
              <a:t> </a:t>
            </a:r>
            <a:r>
              <a:rPr sz="2200" spc="-5" dirty="0">
                <a:latin typeface="Calibri"/>
                <a:cs typeface="Calibri"/>
              </a:rPr>
              <a:t>dense</a:t>
            </a:r>
            <a:r>
              <a:rPr sz="2200" spc="10" dirty="0">
                <a:latin typeface="Calibri"/>
                <a:cs typeface="Calibri"/>
              </a:rPr>
              <a:t> </a:t>
            </a:r>
            <a:r>
              <a:rPr sz="2200" spc="-10" dirty="0">
                <a:latin typeface="Calibri"/>
                <a:cs typeface="Calibri"/>
              </a:rPr>
              <a:t>index,</a:t>
            </a:r>
            <a:r>
              <a:rPr sz="2200" spc="-5" dirty="0">
                <a:latin typeface="Calibri"/>
                <a:cs typeface="Calibri"/>
              </a:rPr>
              <a:t> </a:t>
            </a:r>
            <a:r>
              <a:rPr sz="2200" spc="-10" dirty="0">
                <a:latin typeface="Calibri"/>
                <a:cs typeface="Calibri"/>
              </a:rPr>
              <a:t>there</a:t>
            </a:r>
            <a:r>
              <a:rPr sz="2200" spc="-15" dirty="0">
                <a:latin typeface="Calibri"/>
                <a:cs typeface="Calibri"/>
              </a:rPr>
              <a:t> </a:t>
            </a:r>
            <a:r>
              <a:rPr sz="2200" spc="-5" dirty="0">
                <a:latin typeface="Calibri"/>
                <a:cs typeface="Calibri"/>
              </a:rPr>
              <a:t>is an </a:t>
            </a:r>
            <a:r>
              <a:rPr sz="2200" spc="-480" dirty="0">
                <a:latin typeface="Calibri"/>
                <a:cs typeface="Calibri"/>
              </a:rPr>
              <a:t> </a:t>
            </a:r>
            <a:r>
              <a:rPr sz="2200" spc="-10" dirty="0">
                <a:latin typeface="Calibri"/>
                <a:cs typeface="Calibri"/>
              </a:rPr>
              <a:t>index</a:t>
            </a:r>
            <a:r>
              <a:rPr sz="2200" spc="-15" dirty="0">
                <a:latin typeface="Calibri"/>
                <a:cs typeface="Calibri"/>
              </a:rPr>
              <a:t> record </a:t>
            </a:r>
            <a:r>
              <a:rPr sz="2200" spc="-20" dirty="0">
                <a:latin typeface="Calibri"/>
                <a:cs typeface="Calibri"/>
              </a:rPr>
              <a:t>for</a:t>
            </a:r>
            <a:r>
              <a:rPr sz="2200" spc="-5" dirty="0">
                <a:latin typeface="Calibri"/>
                <a:cs typeface="Calibri"/>
              </a:rPr>
              <a:t> </a:t>
            </a:r>
            <a:r>
              <a:rPr sz="2200" spc="-10" dirty="0">
                <a:latin typeface="Calibri"/>
                <a:cs typeface="Calibri"/>
              </a:rPr>
              <a:t>every </a:t>
            </a:r>
            <a:r>
              <a:rPr sz="2200" spc="-5" dirty="0">
                <a:latin typeface="Calibri"/>
                <a:cs typeface="Calibri"/>
              </a:rPr>
              <a:t> </a:t>
            </a:r>
            <a:r>
              <a:rPr sz="2200" spc="-10" dirty="0">
                <a:latin typeface="Calibri"/>
                <a:cs typeface="Calibri"/>
              </a:rPr>
              <a:t>search</a:t>
            </a:r>
            <a:r>
              <a:rPr sz="2200" spc="-20" dirty="0">
                <a:latin typeface="Calibri"/>
                <a:cs typeface="Calibri"/>
              </a:rPr>
              <a:t> </a:t>
            </a:r>
            <a:r>
              <a:rPr sz="2200" spc="-35" dirty="0">
                <a:latin typeface="Calibri"/>
                <a:cs typeface="Calibri"/>
              </a:rPr>
              <a:t>key</a:t>
            </a:r>
            <a:r>
              <a:rPr sz="2200" spc="10" dirty="0">
                <a:latin typeface="Calibri"/>
                <a:cs typeface="Calibri"/>
              </a:rPr>
              <a:t> </a:t>
            </a:r>
            <a:r>
              <a:rPr sz="2200" spc="-10" dirty="0">
                <a:latin typeface="Calibri"/>
                <a:cs typeface="Calibri"/>
              </a:rPr>
              <a:t>value</a:t>
            </a:r>
            <a:r>
              <a:rPr sz="2200" spc="-15" dirty="0">
                <a:latin typeface="Calibri"/>
                <a:cs typeface="Calibri"/>
              </a:rPr>
              <a:t> </a:t>
            </a:r>
            <a:r>
              <a:rPr sz="2200" spc="-5" dirty="0">
                <a:latin typeface="Calibri"/>
                <a:cs typeface="Calibri"/>
              </a:rPr>
              <a:t>in the </a:t>
            </a:r>
            <a:r>
              <a:rPr sz="2200" dirty="0">
                <a:latin typeface="Calibri"/>
                <a:cs typeface="Calibri"/>
              </a:rPr>
              <a:t> </a:t>
            </a:r>
            <a:r>
              <a:rPr sz="2200" spc="-15" dirty="0">
                <a:latin typeface="Calibri"/>
                <a:cs typeface="Calibri"/>
              </a:rPr>
              <a:t>database.</a:t>
            </a:r>
            <a:endParaRPr sz="2200">
              <a:latin typeface="Calibri"/>
              <a:cs typeface="Calibri"/>
            </a:endParaRPr>
          </a:p>
          <a:p>
            <a:pPr marL="240665" marR="208279" indent="-228600">
              <a:lnSpc>
                <a:spcPts val="2380"/>
              </a:lnSpc>
              <a:spcBef>
                <a:spcPts val="1025"/>
              </a:spcBef>
              <a:buFont typeface="Arial MT"/>
              <a:buChar char="•"/>
              <a:tabLst>
                <a:tab pos="240665" algn="l"/>
                <a:tab pos="241300" algn="l"/>
              </a:tabLst>
            </a:pPr>
            <a:r>
              <a:rPr sz="2200" spc="-10" dirty="0">
                <a:latin typeface="Calibri"/>
                <a:cs typeface="Calibri"/>
              </a:rPr>
              <a:t>This </a:t>
            </a:r>
            <a:r>
              <a:rPr sz="2200" spc="-20" dirty="0">
                <a:latin typeface="Calibri"/>
                <a:cs typeface="Calibri"/>
              </a:rPr>
              <a:t>makes</a:t>
            </a:r>
            <a:r>
              <a:rPr sz="2200" spc="15" dirty="0">
                <a:latin typeface="Calibri"/>
                <a:cs typeface="Calibri"/>
              </a:rPr>
              <a:t> </a:t>
            </a:r>
            <a:r>
              <a:rPr sz="2200" spc="-10" dirty="0">
                <a:latin typeface="Calibri"/>
                <a:cs typeface="Calibri"/>
              </a:rPr>
              <a:t>searching </a:t>
            </a:r>
            <a:r>
              <a:rPr sz="2200" spc="-5" dirty="0">
                <a:latin typeface="Calibri"/>
                <a:cs typeface="Calibri"/>
              </a:rPr>
              <a:t> </a:t>
            </a:r>
            <a:r>
              <a:rPr sz="2200" spc="-20" dirty="0">
                <a:latin typeface="Calibri"/>
                <a:cs typeface="Calibri"/>
              </a:rPr>
              <a:t>faster </a:t>
            </a:r>
            <a:r>
              <a:rPr sz="2200" spc="-10" dirty="0">
                <a:latin typeface="Calibri"/>
                <a:cs typeface="Calibri"/>
              </a:rPr>
              <a:t>but requires more </a:t>
            </a:r>
            <a:r>
              <a:rPr sz="2200" spc="-484" dirty="0">
                <a:latin typeface="Calibri"/>
                <a:cs typeface="Calibri"/>
              </a:rPr>
              <a:t> </a:t>
            </a:r>
            <a:r>
              <a:rPr sz="2200" spc="-5" dirty="0">
                <a:latin typeface="Calibri"/>
                <a:cs typeface="Calibri"/>
              </a:rPr>
              <a:t>space</a:t>
            </a:r>
            <a:r>
              <a:rPr sz="2200" spc="-15" dirty="0">
                <a:latin typeface="Calibri"/>
                <a:cs typeface="Calibri"/>
              </a:rPr>
              <a:t> </a:t>
            </a:r>
            <a:r>
              <a:rPr sz="2200" spc="-20" dirty="0">
                <a:latin typeface="Calibri"/>
                <a:cs typeface="Calibri"/>
              </a:rPr>
              <a:t>to</a:t>
            </a:r>
            <a:r>
              <a:rPr sz="2200" dirty="0">
                <a:latin typeface="Calibri"/>
                <a:cs typeface="Calibri"/>
              </a:rPr>
              <a:t> </a:t>
            </a:r>
            <a:r>
              <a:rPr sz="2200" spc="-20" dirty="0">
                <a:latin typeface="Calibri"/>
                <a:cs typeface="Calibri"/>
              </a:rPr>
              <a:t>store</a:t>
            </a:r>
            <a:r>
              <a:rPr sz="2200" spc="-5" dirty="0">
                <a:latin typeface="Calibri"/>
                <a:cs typeface="Calibri"/>
              </a:rPr>
              <a:t> </a:t>
            </a:r>
            <a:r>
              <a:rPr sz="2200" spc="-10" dirty="0">
                <a:latin typeface="Calibri"/>
                <a:cs typeface="Calibri"/>
              </a:rPr>
              <a:t>index </a:t>
            </a:r>
            <a:r>
              <a:rPr sz="2200" spc="-5" dirty="0">
                <a:latin typeface="Calibri"/>
                <a:cs typeface="Calibri"/>
              </a:rPr>
              <a:t> </a:t>
            </a:r>
            <a:r>
              <a:rPr sz="2200" spc="-15" dirty="0">
                <a:latin typeface="Calibri"/>
                <a:cs typeface="Calibri"/>
              </a:rPr>
              <a:t>records</a:t>
            </a:r>
            <a:r>
              <a:rPr sz="2200" spc="-10" dirty="0">
                <a:latin typeface="Calibri"/>
                <a:cs typeface="Calibri"/>
              </a:rPr>
              <a:t> </a:t>
            </a:r>
            <a:r>
              <a:rPr sz="2200" spc="-25" dirty="0">
                <a:latin typeface="Calibri"/>
                <a:cs typeface="Calibri"/>
              </a:rPr>
              <a:t>itself.</a:t>
            </a:r>
            <a:endParaRPr sz="2200">
              <a:latin typeface="Calibri"/>
              <a:cs typeface="Calibri"/>
            </a:endParaRPr>
          </a:p>
        </p:txBody>
      </p:sp>
      <p:pic>
        <p:nvPicPr>
          <p:cNvPr id="7" name="object 7"/>
          <p:cNvPicPr/>
          <p:nvPr/>
        </p:nvPicPr>
        <p:blipFill>
          <a:blip r:embed="rId2" cstate="print"/>
          <a:stretch>
            <a:fillRect/>
          </a:stretch>
        </p:blipFill>
        <p:spPr>
          <a:xfrm>
            <a:off x="4826508" y="640080"/>
            <a:ext cx="6559296" cy="5577840"/>
          </a:xfrm>
          <a:prstGeom prst="rect">
            <a:avLst/>
          </a:prstGeom>
        </p:spPr>
      </p:pic>
    </p:spTree>
    <p:extLst>
      <p:ext uri="{BB962C8B-B14F-4D97-AF65-F5344CB8AC3E}">
        <p14:creationId xmlns:p14="http://schemas.microsoft.com/office/powerpoint/2010/main" val="50005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172" y="310278"/>
            <a:ext cx="3468828" cy="566822"/>
          </a:xfrm>
          <a:prstGeom prst="rect">
            <a:avLst/>
          </a:prstGeom>
        </p:spPr>
        <p:txBody>
          <a:bodyPr vert="horz" wrap="square" lIns="0" tIns="12700" rIns="0" bIns="0" rtlCol="0">
            <a:spAutoFit/>
          </a:bodyPr>
          <a:lstStyle/>
          <a:p>
            <a:pPr marL="12700">
              <a:lnSpc>
                <a:spcPct val="100000"/>
              </a:lnSpc>
              <a:spcBef>
                <a:spcPts val="100"/>
              </a:spcBef>
            </a:pPr>
            <a:r>
              <a:rPr sz="3600" spc="-15" dirty="0">
                <a:solidFill>
                  <a:srgbClr val="000000"/>
                </a:solidFill>
              </a:rPr>
              <a:t>Sparse</a:t>
            </a:r>
            <a:r>
              <a:rPr sz="3600" spc="-85" dirty="0">
                <a:solidFill>
                  <a:srgbClr val="000000"/>
                </a:solidFill>
              </a:rPr>
              <a:t> </a:t>
            </a:r>
            <a:r>
              <a:rPr sz="3600" spc="-15" dirty="0">
                <a:solidFill>
                  <a:srgbClr val="000000"/>
                </a:solidFill>
              </a:rPr>
              <a:t>Index</a:t>
            </a:r>
            <a:endParaRPr sz="3600" dirty="0"/>
          </a:p>
        </p:txBody>
      </p:sp>
      <p:sp>
        <p:nvSpPr>
          <p:cNvPr id="3" name="object 3"/>
          <p:cNvSpPr txBox="1"/>
          <p:nvPr/>
        </p:nvSpPr>
        <p:spPr>
          <a:xfrm>
            <a:off x="514302" y="1280287"/>
            <a:ext cx="4946015" cy="4801827"/>
          </a:xfrm>
          <a:prstGeom prst="rect">
            <a:avLst/>
          </a:prstGeom>
        </p:spPr>
        <p:txBody>
          <a:bodyPr vert="horz" wrap="square" lIns="0" tIns="99060" rIns="0" bIns="0" rtlCol="0">
            <a:spAutoFit/>
          </a:bodyPr>
          <a:lstStyle/>
          <a:p>
            <a:pPr marL="241300" marR="97155" indent="-228600">
              <a:lnSpc>
                <a:spcPct val="70000"/>
              </a:lnSpc>
              <a:spcBef>
                <a:spcPts val="780"/>
              </a:spcBef>
              <a:buFont typeface="Arial MT"/>
              <a:buChar char="•"/>
              <a:tabLst>
                <a:tab pos="240665" algn="l"/>
                <a:tab pos="241300" algn="l"/>
              </a:tabLst>
            </a:pPr>
            <a:r>
              <a:rPr sz="1900" spc="-5" dirty="0">
                <a:latin typeface="Calibri"/>
                <a:cs typeface="Calibri"/>
              </a:rPr>
              <a:t>It </a:t>
            </a:r>
            <a:r>
              <a:rPr sz="1900" spc="-10" dirty="0">
                <a:latin typeface="Calibri"/>
                <a:cs typeface="Calibri"/>
              </a:rPr>
              <a:t>is </a:t>
            </a:r>
            <a:r>
              <a:rPr sz="1900" spc="-5" dirty="0">
                <a:latin typeface="Calibri"/>
                <a:cs typeface="Calibri"/>
              </a:rPr>
              <a:t>an</a:t>
            </a:r>
            <a:r>
              <a:rPr sz="1900" dirty="0">
                <a:latin typeface="Calibri"/>
                <a:cs typeface="Calibri"/>
              </a:rPr>
              <a:t> </a:t>
            </a:r>
            <a:r>
              <a:rPr sz="1900" spc="-10" dirty="0">
                <a:latin typeface="Calibri"/>
                <a:cs typeface="Calibri"/>
              </a:rPr>
              <a:t>index</a:t>
            </a:r>
            <a:r>
              <a:rPr sz="1900" spc="5" dirty="0">
                <a:latin typeface="Calibri"/>
                <a:cs typeface="Calibri"/>
              </a:rPr>
              <a:t> </a:t>
            </a:r>
            <a:r>
              <a:rPr sz="1900" spc="-15" dirty="0">
                <a:latin typeface="Calibri"/>
                <a:cs typeface="Calibri"/>
              </a:rPr>
              <a:t>record</a:t>
            </a:r>
            <a:r>
              <a:rPr sz="1900" spc="-5" dirty="0">
                <a:latin typeface="Calibri"/>
                <a:cs typeface="Calibri"/>
              </a:rPr>
              <a:t> that </a:t>
            </a:r>
            <a:r>
              <a:rPr sz="1900" spc="-10" dirty="0">
                <a:latin typeface="Calibri"/>
                <a:cs typeface="Calibri"/>
              </a:rPr>
              <a:t>appears</a:t>
            </a:r>
            <a:r>
              <a:rPr sz="1900" dirty="0">
                <a:latin typeface="Calibri"/>
                <a:cs typeface="Calibri"/>
              </a:rPr>
              <a:t> </a:t>
            </a:r>
            <a:r>
              <a:rPr sz="1900" spc="-20" dirty="0">
                <a:latin typeface="Calibri"/>
                <a:cs typeface="Calibri"/>
              </a:rPr>
              <a:t>for </a:t>
            </a:r>
            <a:r>
              <a:rPr sz="1900" spc="-10" dirty="0">
                <a:latin typeface="Calibri"/>
                <a:cs typeface="Calibri"/>
              </a:rPr>
              <a:t>only</a:t>
            </a:r>
            <a:r>
              <a:rPr sz="1900" spc="15" dirty="0">
                <a:latin typeface="Calibri"/>
                <a:cs typeface="Calibri"/>
              </a:rPr>
              <a:t> </a:t>
            </a:r>
            <a:r>
              <a:rPr sz="1900" spc="-10" dirty="0">
                <a:latin typeface="Calibri"/>
                <a:cs typeface="Calibri"/>
              </a:rPr>
              <a:t>some </a:t>
            </a:r>
            <a:r>
              <a:rPr sz="1900" spc="-415" dirty="0">
                <a:latin typeface="Calibri"/>
                <a:cs typeface="Calibri"/>
              </a:rPr>
              <a:t> </a:t>
            </a:r>
            <a:r>
              <a:rPr sz="1900" spc="-5" dirty="0">
                <a:latin typeface="Calibri"/>
                <a:cs typeface="Calibri"/>
              </a:rPr>
              <a:t>of</a:t>
            </a:r>
            <a:r>
              <a:rPr sz="1900" spc="-10" dirty="0">
                <a:latin typeface="Calibri"/>
                <a:cs typeface="Calibri"/>
              </a:rPr>
              <a:t> </a:t>
            </a:r>
            <a:r>
              <a:rPr sz="1900" spc="-5" dirty="0">
                <a:latin typeface="Calibri"/>
                <a:cs typeface="Calibri"/>
              </a:rPr>
              <a:t>the</a:t>
            </a:r>
            <a:r>
              <a:rPr sz="1900" dirty="0">
                <a:latin typeface="Calibri"/>
                <a:cs typeface="Calibri"/>
              </a:rPr>
              <a:t> </a:t>
            </a:r>
            <a:r>
              <a:rPr sz="1900" spc="-10" dirty="0">
                <a:latin typeface="Calibri"/>
                <a:cs typeface="Calibri"/>
              </a:rPr>
              <a:t>values</a:t>
            </a:r>
            <a:r>
              <a:rPr sz="1900" dirty="0">
                <a:latin typeface="Calibri"/>
                <a:cs typeface="Calibri"/>
              </a:rPr>
              <a:t> </a:t>
            </a:r>
            <a:r>
              <a:rPr sz="1900" spc="-5" dirty="0">
                <a:latin typeface="Calibri"/>
                <a:cs typeface="Calibri"/>
              </a:rPr>
              <a:t>in</a:t>
            </a:r>
            <a:r>
              <a:rPr sz="1900" dirty="0">
                <a:latin typeface="Calibri"/>
                <a:cs typeface="Calibri"/>
              </a:rPr>
              <a:t> </a:t>
            </a:r>
            <a:r>
              <a:rPr sz="1900" spc="-5" dirty="0">
                <a:latin typeface="Calibri"/>
                <a:cs typeface="Calibri"/>
              </a:rPr>
              <a:t>the</a:t>
            </a:r>
            <a:r>
              <a:rPr sz="1900" spc="5" dirty="0">
                <a:latin typeface="Calibri"/>
                <a:cs typeface="Calibri"/>
              </a:rPr>
              <a:t> </a:t>
            </a:r>
            <a:r>
              <a:rPr sz="1900" spc="-10" dirty="0">
                <a:latin typeface="Calibri"/>
                <a:cs typeface="Calibri"/>
              </a:rPr>
              <a:t>file.</a:t>
            </a:r>
            <a:endParaRPr sz="1900">
              <a:latin typeface="Calibri"/>
              <a:cs typeface="Calibri"/>
            </a:endParaRPr>
          </a:p>
          <a:p>
            <a:pPr>
              <a:lnSpc>
                <a:spcPct val="100000"/>
              </a:lnSpc>
              <a:buFont typeface="Arial MT"/>
              <a:buChar char="•"/>
            </a:pPr>
            <a:endParaRPr sz="1900">
              <a:latin typeface="Calibri"/>
              <a:cs typeface="Calibri"/>
            </a:endParaRPr>
          </a:p>
          <a:p>
            <a:pPr marL="241300" marR="175895" indent="-228600">
              <a:lnSpc>
                <a:spcPct val="70000"/>
              </a:lnSpc>
              <a:spcBef>
                <a:spcPts val="1270"/>
              </a:spcBef>
              <a:buFont typeface="Arial MT"/>
              <a:buChar char="•"/>
              <a:tabLst>
                <a:tab pos="240665" algn="l"/>
                <a:tab pos="241300" algn="l"/>
              </a:tabLst>
            </a:pPr>
            <a:r>
              <a:rPr sz="1900" spc="-15" dirty="0">
                <a:latin typeface="Calibri"/>
                <a:cs typeface="Calibri"/>
              </a:rPr>
              <a:t>Sparse</a:t>
            </a:r>
            <a:r>
              <a:rPr sz="1900" dirty="0">
                <a:latin typeface="Calibri"/>
                <a:cs typeface="Calibri"/>
              </a:rPr>
              <a:t> </a:t>
            </a:r>
            <a:r>
              <a:rPr sz="1900" spc="-10" dirty="0">
                <a:latin typeface="Calibri"/>
                <a:cs typeface="Calibri"/>
              </a:rPr>
              <a:t>Index</a:t>
            </a:r>
            <a:r>
              <a:rPr sz="1900" dirty="0">
                <a:latin typeface="Calibri"/>
                <a:cs typeface="Calibri"/>
              </a:rPr>
              <a:t> </a:t>
            </a:r>
            <a:r>
              <a:rPr sz="1900" spc="-10" dirty="0">
                <a:latin typeface="Calibri"/>
                <a:cs typeface="Calibri"/>
              </a:rPr>
              <a:t>helps</a:t>
            </a:r>
            <a:r>
              <a:rPr sz="1900" dirty="0">
                <a:latin typeface="Calibri"/>
                <a:cs typeface="Calibri"/>
              </a:rPr>
              <a:t> </a:t>
            </a:r>
            <a:r>
              <a:rPr sz="1900" spc="-15" dirty="0">
                <a:latin typeface="Calibri"/>
                <a:cs typeface="Calibri"/>
              </a:rPr>
              <a:t>you</a:t>
            </a:r>
            <a:r>
              <a:rPr sz="1900" dirty="0">
                <a:latin typeface="Calibri"/>
                <a:cs typeface="Calibri"/>
              </a:rPr>
              <a:t> </a:t>
            </a:r>
            <a:r>
              <a:rPr sz="1900" spc="-15" dirty="0">
                <a:latin typeface="Calibri"/>
                <a:cs typeface="Calibri"/>
              </a:rPr>
              <a:t>to</a:t>
            </a:r>
            <a:r>
              <a:rPr sz="1900" spc="5" dirty="0">
                <a:latin typeface="Calibri"/>
                <a:cs typeface="Calibri"/>
              </a:rPr>
              <a:t> </a:t>
            </a:r>
            <a:r>
              <a:rPr sz="1900" spc="-15" dirty="0">
                <a:latin typeface="Calibri"/>
                <a:cs typeface="Calibri"/>
              </a:rPr>
              <a:t>resolve</a:t>
            </a:r>
            <a:r>
              <a:rPr sz="1900" spc="20" dirty="0">
                <a:latin typeface="Calibri"/>
                <a:cs typeface="Calibri"/>
              </a:rPr>
              <a:t> </a:t>
            </a:r>
            <a:r>
              <a:rPr sz="1900" spc="-5" dirty="0">
                <a:latin typeface="Calibri"/>
                <a:cs typeface="Calibri"/>
              </a:rPr>
              <a:t>the</a:t>
            </a:r>
            <a:r>
              <a:rPr sz="1900" spc="5" dirty="0">
                <a:latin typeface="Calibri"/>
                <a:cs typeface="Calibri"/>
              </a:rPr>
              <a:t> </a:t>
            </a:r>
            <a:r>
              <a:rPr sz="1900" spc="-5" dirty="0">
                <a:latin typeface="Calibri"/>
                <a:cs typeface="Calibri"/>
              </a:rPr>
              <a:t>issues</a:t>
            </a:r>
            <a:r>
              <a:rPr sz="1900" dirty="0">
                <a:latin typeface="Calibri"/>
                <a:cs typeface="Calibri"/>
              </a:rPr>
              <a:t> </a:t>
            </a:r>
            <a:r>
              <a:rPr sz="1900" spc="-10" dirty="0">
                <a:latin typeface="Calibri"/>
                <a:cs typeface="Calibri"/>
              </a:rPr>
              <a:t>of </a:t>
            </a:r>
            <a:r>
              <a:rPr sz="1900" spc="-415" dirty="0">
                <a:latin typeface="Calibri"/>
                <a:cs typeface="Calibri"/>
              </a:rPr>
              <a:t> </a:t>
            </a:r>
            <a:r>
              <a:rPr sz="1900" spc="-5" dirty="0">
                <a:latin typeface="Calibri"/>
                <a:cs typeface="Calibri"/>
              </a:rPr>
              <a:t>dense</a:t>
            </a:r>
            <a:r>
              <a:rPr sz="1900" dirty="0">
                <a:latin typeface="Calibri"/>
                <a:cs typeface="Calibri"/>
              </a:rPr>
              <a:t> </a:t>
            </a:r>
            <a:r>
              <a:rPr sz="1900" spc="-10" dirty="0">
                <a:latin typeface="Calibri"/>
                <a:cs typeface="Calibri"/>
              </a:rPr>
              <a:t>Indexing</a:t>
            </a:r>
            <a:r>
              <a:rPr sz="1900" spc="15" dirty="0">
                <a:latin typeface="Calibri"/>
                <a:cs typeface="Calibri"/>
              </a:rPr>
              <a:t> </a:t>
            </a:r>
            <a:r>
              <a:rPr sz="1900" spc="-5" dirty="0">
                <a:latin typeface="Calibri"/>
                <a:cs typeface="Calibri"/>
              </a:rPr>
              <a:t>in</a:t>
            </a:r>
            <a:r>
              <a:rPr sz="1900" dirty="0">
                <a:latin typeface="Calibri"/>
                <a:cs typeface="Calibri"/>
              </a:rPr>
              <a:t> </a:t>
            </a:r>
            <a:r>
              <a:rPr sz="1900" spc="-10" dirty="0">
                <a:latin typeface="Calibri"/>
                <a:cs typeface="Calibri"/>
              </a:rPr>
              <a:t>DBMS.</a:t>
            </a:r>
            <a:endParaRPr sz="1900">
              <a:latin typeface="Calibri"/>
              <a:cs typeface="Calibri"/>
            </a:endParaRPr>
          </a:p>
          <a:p>
            <a:pPr>
              <a:lnSpc>
                <a:spcPct val="100000"/>
              </a:lnSpc>
              <a:buFont typeface="Arial MT"/>
              <a:buChar char="•"/>
            </a:pPr>
            <a:endParaRPr sz="1900">
              <a:latin typeface="Calibri"/>
              <a:cs typeface="Calibri"/>
            </a:endParaRPr>
          </a:p>
          <a:p>
            <a:pPr marL="241300" marR="5080" indent="-228600">
              <a:lnSpc>
                <a:spcPct val="70000"/>
              </a:lnSpc>
              <a:spcBef>
                <a:spcPts val="1280"/>
              </a:spcBef>
              <a:buFont typeface="Arial MT"/>
              <a:buChar char="•"/>
              <a:tabLst>
                <a:tab pos="240665" algn="l"/>
                <a:tab pos="241300" algn="l"/>
              </a:tabLst>
            </a:pPr>
            <a:r>
              <a:rPr sz="1900" spc="-5" dirty="0">
                <a:latin typeface="Calibri"/>
                <a:cs typeface="Calibri"/>
              </a:rPr>
              <a:t>In</a:t>
            </a:r>
            <a:r>
              <a:rPr sz="1900" spc="-10" dirty="0">
                <a:latin typeface="Calibri"/>
                <a:cs typeface="Calibri"/>
              </a:rPr>
              <a:t> </a:t>
            </a:r>
            <a:r>
              <a:rPr sz="1900" spc="-5" dirty="0">
                <a:latin typeface="Calibri"/>
                <a:cs typeface="Calibri"/>
              </a:rPr>
              <a:t>this method</a:t>
            </a:r>
            <a:r>
              <a:rPr sz="1900" spc="5" dirty="0">
                <a:latin typeface="Calibri"/>
                <a:cs typeface="Calibri"/>
              </a:rPr>
              <a:t> </a:t>
            </a:r>
            <a:r>
              <a:rPr sz="1900" spc="-5" dirty="0">
                <a:latin typeface="Calibri"/>
                <a:cs typeface="Calibri"/>
              </a:rPr>
              <a:t>of </a:t>
            </a:r>
            <a:r>
              <a:rPr sz="1900" spc="-10" dirty="0">
                <a:latin typeface="Calibri"/>
                <a:cs typeface="Calibri"/>
              </a:rPr>
              <a:t>indexing</a:t>
            </a:r>
            <a:r>
              <a:rPr sz="1900" spc="25" dirty="0">
                <a:latin typeface="Calibri"/>
                <a:cs typeface="Calibri"/>
              </a:rPr>
              <a:t> </a:t>
            </a:r>
            <a:r>
              <a:rPr sz="1900" spc="-10" dirty="0">
                <a:latin typeface="Calibri"/>
                <a:cs typeface="Calibri"/>
              </a:rPr>
              <a:t>technique,</a:t>
            </a:r>
            <a:r>
              <a:rPr sz="1900" spc="10" dirty="0">
                <a:latin typeface="Calibri"/>
                <a:cs typeface="Calibri"/>
              </a:rPr>
              <a:t> </a:t>
            </a:r>
            <a:r>
              <a:rPr sz="1900" spc="-5" dirty="0">
                <a:latin typeface="Calibri"/>
                <a:cs typeface="Calibri"/>
              </a:rPr>
              <a:t>a</a:t>
            </a:r>
            <a:r>
              <a:rPr sz="1900" spc="-10" dirty="0">
                <a:latin typeface="Calibri"/>
                <a:cs typeface="Calibri"/>
              </a:rPr>
              <a:t> </a:t>
            </a:r>
            <a:r>
              <a:rPr sz="1900" spc="-15" dirty="0">
                <a:latin typeface="Calibri"/>
                <a:cs typeface="Calibri"/>
              </a:rPr>
              <a:t>range</a:t>
            </a:r>
            <a:r>
              <a:rPr sz="1900" spc="15" dirty="0">
                <a:latin typeface="Calibri"/>
                <a:cs typeface="Calibri"/>
              </a:rPr>
              <a:t> </a:t>
            </a:r>
            <a:r>
              <a:rPr sz="1900" spc="-10" dirty="0">
                <a:latin typeface="Calibri"/>
                <a:cs typeface="Calibri"/>
              </a:rPr>
              <a:t>of </a:t>
            </a:r>
            <a:r>
              <a:rPr sz="1900" spc="-415" dirty="0">
                <a:latin typeface="Calibri"/>
                <a:cs typeface="Calibri"/>
              </a:rPr>
              <a:t> </a:t>
            </a:r>
            <a:r>
              <a:rPr sz="1900" spc="-10" dirty="0">
                <a:latin typeface="Calibri"/>
                <a:cs typeface="Calibri"/>
              </a:rPr>
              <a:t>index</a:t>
            </a:r>
            <a:r>
              <a:rPr sz="1900" dirty="0">
                <a:latin typeface="Calibri"/>
                <a:cs typeface="Calibri"/>
              </a:rPr>
              <a:t> </a:t>
            </a:r>
            <a:r>
              <a:rPr sz="1900" spc="-10" dirty="0">
                <a:latin typeface="Calibri"/>
                <a:cs typeface="Calibri"/>
              </a:rPr>
              <a:t>columns</a:t>
            </a:r>
            <a:r>
              <a:rPr sz="1900" spc="-5" dirty="0">
                <a:latin typeface="Calibri"/>
                <a:cs typeface="Calibri"/>
              </a:rPr>
              <a:t> </a:t>
            </a:r>
            <a:r>
              <a:rPr sz="1900" spc="-15" dirty="0">
                <a:latin typeface="Calibri"/>
                <a:cs typeface="Calibri"/>
              </a:rPr>
              <a:t>stores</a:t>
            </a:r>
            <a:r>
              <a:rPr sz="1900" dirty="0">
                <a:latin typeface="Calibri"/>
                <a:cs typeface="Calibri"/>
              </a:rPr>
              <a:t> </a:t>
            </a:r>
            <a:r>
              <a:rPr sz="1900" spc="-5" dirty="0">
                <a:latin typeface="Calibri"/>
                <a:cs typeface="Calibri"/>
              </a:rPr>
              <a:t>the</a:t>
            </a:r>
            <a:r>
              <a:rPr sz="1900" dirty="0">
                <a:latin typeface="Calibri"/>
                <a:cs typeface="Calibri"/>
              </a:rPr>
              <a:t> </a:t>
            </a:r>
            <a:r>
              <a:rPr sz="1900" spc="-5" dirty="0">
                <a:latin typeface="Calibri"/>
                <a:cs typeface="Calibri"/>
              </a:rPr>
              <a:t>same </a:t>
            </a:r>
            <a:r>
              <a:rPr sz="1900" spc="-15" dirty="0">
                <a:latin typeface="Calibri"/>
                <a:cs typeface="Calibri"/>
              </a:rPr>
              <a:t>data</a:t>
            </a:r>
            <a:r>
              <a:rPr sz="1900" spc="-5" dirty="0">
                <a:latin typeface="Calibri"/>
                <a:cs typeface="Calibri"/>
              </a:rPr>
              <a:t> </a:t>
            </a:r>
            <a:r>
              <a:rPr sz="1900" spc="-10" dirty="0">
                <a:latin typeface="Calibri"/>
                <a:cs typeface="Calibri"/>
              </a:rPr>
              <a:t>block </a:t>
            </a:r>
            <a:r>
              <a:rPr sz="1900" spc="-5" dirty="0">
                <a:latin typeface="Calibri"/>
                <a:cs typeface="Calibri"/>
              </a:rPr>
              <a:t> </a:t>
            </a:r>
            <a:r>
              <a:rPr sz="1900" spc="-10" dirty="0">
                <a:latin typeface="Calibri"/>
                <a:cs typeface="Calibri"/>
              </a:rPr>
              <a:t>address,</a:t>
            </a:r>
            <a:r>
              <a:rPr sz="1900" spc="-5" dirty="0">
                <a:latin typeface="Calibri"/>
                <a:cs typeface="Calibri"/>
              </a:rPr>
              <a:t> and</a:t>
            </a:r>
            <a:r>
              <a:rPr sz="1900" spc="10" dirty="0">
                <a:latin typeface="Calibri"/>
                <a:cs typeface="Calibri"/>
              </a:rPr>
              <a:t> </a:t>
            </a:r>
            <a:r>
              <a:rPr sz="1900" spc="-5" dirty="0">
                <a:latin typeface="Calibri"/>
                <a:cs typeface="Calibri"/>
              </a:rPr>
              <a:t>when</a:t>
            </a:r>
            <a:r>
              <a:rPr sz="1900" spc="20" dirty="0">
                <a:latin typeface="Calibri"/>
                <a:cs typeface="Calibri"/>
              </a:rPr>
              <a:t> </a:t>
            </a:r>
            <a:r>
              <a:rPr sz="1900" spc="-15" dirty="0">
                <a:latin typeface="Calibri"/>
                <a:cs typeface="Calibri"/>
              </a:rPr>
              <a:t>data</a:t>
            </a:r>
            <a:r>
              <a:rPr sz="1900" dirty="0">
                <a:latin typeface="Calibri"/>
                <a:cs typeface="Calibri"/>
              </a:rPr>
              <a:t> </a:t>
            </a:r>
            <a:r>
              <a:rPr sz="1900" spc="-10" dirty="0">
                <a:latin typeface="Calibri"/>
                <a:cs typeface="Calibri"/>
              </a:rPr>
              <a:t>needs</a:t>
            </a:r>
            <a:r>
              <a:rPr sz="1900" spc="5" dirty="0">
                <a:latin typeface="Calibri"/>
                <a:cs typeface="Calibri"/>
              </a:rPr>
              <a:t> </a:t>
            </a:r>
            <a:r>
              <a:rPr sz="1900" spc="-15" dirty="0">
                <a:latin typeface="Calibri"/>
                <a:cs typeface="Calibri"/>
              </a:rPr>
              <a:t>to</a:t>
            </a:r>
            <a:r>
              <a:rPr sz="1900" spc="10" dirty="0">
                <a:latin typeface="Calibri"/>
                <a:cs typeface="Calibri"/>
              </a:rPr>
              <a:t> </a:t>
            </a:r>
            <a:r>
              <a:rPr sz="1900" spc="-5" dirty="0">
                <a:latin typeface="Calibri"/>
                <a:cs typeface="Calibri"/>
              </a:rPr>
              <a:t>be</a:t>
            </a:r>
            <a:r>
              <a:rPr sz="1900" spc="5" dirty="0">
                <a:latin typeface="Calibri"/>
                <a:cs typeface="Calibri"/>
              </a:rPr>
              <a:t> </a:t>
            </a:r>
            <a:r>
              <a:rPr sz="1900" spc="-15" dirty="0">
                <a:latin typeface="Calibri"/>
                <a:cs typeface="Calibri"/>
              </a:rPr>
              <a:t>retrieved, </a:t>
            </a:r>
            <a:r>
              <a:rPr sz="1900" spc="-10" dirty="0">
                <a:latin typeface="Calibri"/>
                <a:cs typeface="Calibri"/>
              </a:rPr>
              <a:t> </a:t>
            </a:r>
            <a:r>
              <a:rPr sz="1900" spc="-5" dirty="0">
                <a:latin typeface="Calibri"/>
                <a:cs typeface="Calibri"/>
              </a:rPr>
              <a:t>the</a:t>
            </a:r>
            <a:r>
              <a:rPr sz="1900" spc="-10" dirty="0">
                <a:latin typeface="Calibri"/>
                <a:cs typeface="Calibri"/>
              </a:rPr>
              <a:t> </a:t>
            </a:r>
            <a:r>
              <a:rPr sz="1900" spc="-5" dirty="0">
                <a:latin typeface="Calibri"/>
                <a:cs typeface="Calibri"/>
              </a:rPr>
              <a:t>block address</a:t>
            </a:r>
            <a:r>
              <a:rPr sz="1900" spc="-10" dirty="0">
                <a:latin typeface="Calibri"/>
                <a:cs typeface="Calibri"/>
              </a:rPr>
              <a:t> </a:t>
            </a:r>
            <a:r>
              <a:rPr sz="1900" spc="-5" dirty="0">
                <a:latin typeface="Calibri"/>
                <a:cs typeface="Calibri"/>
              </a:rPr>
              <a:t>will</a:t>
            </a:r>
            <a:r>
              <a:rPr sz="1900" spc="10" dirty="0">
                <a:latin typeface="Calibri"/>
                <a:cs typeface="Calibri"/>
              </a:rPr>
              <a:t> </a:t>
            </a:r>
            <a:r>
              <a:rPr sz="1900" spc="-5" dirty="0">
                <a:latin typeface="Calibri"/>
                <a:cs typeface="Calibri"/>
              </a:rPr>
              <a:t>be </a:t>
            </a:r>
            <a:r>
              <a:rPr sz="1900" spc="-15" dirty="0">
                <a:latin typeface="Calibri"/>
                <a:cs typeface="Calibri"/>
              </a:rPr>
              <a:t>fetched.</a:t>
            </a:r>
            <a:endParaRPr sz="1900">
              <a:latin typeface="Calibri"/>
              <a:cs typeface="Calibri"/>
            </a:endParaRPr>
          </a:p>
          <a:p>
            <a:pPr>
              <a:lnSpc>
                <a:spcPct val="100000"/>
              </a:lnSpc>
              <a:buFont typeface="Arial MT"/>
              <a:buChar char="•"/>
            </a:pPr>
            <a:endParaRPr sz="1900">
              <a:latin typeface="Calibri"/>
              <a:cs typeface="Calibri"/>
            </a:endParaRPr>
          </a:p>
          <a:p>
            <a:pPr marL="241300" marR="155575" indent="-228600">
              <a:lnSpc>
                <a:spcPct val="70000"/>
              </a:lnSpc>
              <a:spcBef>
                <a:spcPts val="1285"/>
              </a:spcBef>
              <a:buFont typeface="Arial MT"/>
              <a:buChar char="•"/>
              <a:tabLst>
                <a:tab pos="240665" algn="l"/>
                <a:tab pos="241300" algn="l"/>
              </a:tabLst>
            </a:pPr>
            <a:r>
              <a:rPr sz="1900" spc="-35" dirty="0">
                <a:latin typeface="Calibri"/>
                <a:cs typeface="Calibri"/>
              </a:rPr>
              <a:t>However,</a:t>
            </a:r>
            <a:r>
              <a:rPr sz="1900" spc="40" dirty="0">
                <a:latin typeface="Calibri"/>
                <a:cs typeface="Calibri"/>
              </a:rPr>
              <a:t> </a:t>
            </a:r>
            <a:r>
              <a:rPr sz="1900" spc="-15" dirty="0">
                <a:latin typeface="Calibri"/>
                <a:cs typeface="Calibri"/>
              </a:rPr>
              <a:t>sparse</a:t>
            </a:r>
            <a:r>
              <a:rPr sz="1900" dirty="0">
                <a:latin typeface="Calibri"/>
                <a:cs typeface="Calibri"/>
              </a:rPr>
              <a:t> </a:t>
            </a:r>
            <a:r>
              <a:rPr sz="1900" spc="-10" dirty="0">
                <a:latin typeface="Calibri"/>
                <a:cs typeface="Calibri"/>
              </a:rPr>
              <a:t>Index</a:t>
            </a:r>
            <a:r>
              <a:rPr sz="1900" dirty="0">
                <a:latin typeface="Calibri"/>
                <a:cs typeface="Calibri"/>
              </a:rPr>
              <a:t> </a:t>
            </a:r>
            <a:r>
              <a:rPr sz="1900" spc="-20" dirty="0">
                <a:latin typeface="Calibri"/>
                <a:cs typeface="Calibri"/>
              </a:rPr>
              <a:t>stores</a:t>
            </a:r>
            <a:r>
              <a:rPr sz="1900" dirty="0">
                <a:latin typeface="Calibri"/>
                <a:cs typeface="Calibri"/>
              </a:rPr>
              <a:t> </a:t>
            </a:r>
            <a:r>
              <a:rPr sz="1900" spc="-10" dirty="0">
                <a:latin typeface="Calibri"/>
                <a:cs typeface="Calibri"/>
              </a:rPr>
              <a:t>index</a:t>
            </a:r>
            <a:r>
              <a:rPr sz="1900" spc="10" dirty="0">
                <a:latin typeface="Calibri"/>
                <a:cs typeface="Calibri"/>
              </a:rPr>
              <a:t> </a:t>
            </a:r>
            <a:r>
              <a:rPr sz="1900" spc="-15" dirty="0">
                <a:latin typeface="Calibri"/>
                <a:cs typeface="Calibri"/>
              </a:rPr>
              <a:t>records</a:t>
            </a:r>
            <a:r>
              <a:rPr sz="1900" spc="-5" dirty="0">
                <a:latin typeface="Calibri"/>
                <a:cs typeface="Calibri"/>
              </a:rPr>
              <a:t> </a:t>
            </a:r>
            <a:r>
              <a:rPr sz="1900" spc="-20" dirty="0">
                <a:latin typeface="Calibri"/>
                <a:cs typeface="Calibri"/>
              </a:rPr>
              <a:t>for </a:t>
            </a:r>
            <a:r>
              <a:rPr sz="1900" spc="-415" dirty="0">
                <a:latin typeface="Calibri"/>
                <a:cs typeface="Calibri"/>
              </a:rPr>
              <a:t> </a:t>
            </a:r>
            <a:r>
              <a:rPr sz="1900" spc="-10" dirty="0">
                <a:latin typeface="Calibri"/>
                <a:cs typeface="Calibri"/>
              </a:rPr>
              <a:t>only</a:t>
            </a:r>
            <a:r>
              <a:rPr sz="1900" spc="5" dirty="0">
                <a:latin typeface="Calibri"/>
                <a:cs typeface="Calibri"/>
              </a:rPr>
              <a:t> </a:t>
            </a:r>
            <a:r>
              <a:rPr sz="1900" spc="-10" dirty="0">
                <a:latin typeface="Calibri"/>
                <a:cs typeface="Calibri"/>
              </a:rPr>
              <a:t>some</a:t>
            </a:r>
            <a:r>
              <a:rPr sz="1900" spc="-5" dirty="0">
                <a:latin typeface="Calibri"/>
                <a:cs typeface="Calibri"/>
              </a:rPr>
              <a:t> </a:t>
            </a:r>
            <a:r>
              <a:rPr sz="1900" spc="-15" dirty="0">
                <a:latin typeface="Calibri"/>
                <a:cs typeface="Calibri"/>
              </a:rPr>
              <a:t>search-key</a:t>
            </a:r>
            <a:r>
              <a:rPr sz="1900" spc="5" dirty="0">
                <a:latin typeface="Calibri"/>
                <a:cs typeface="Calibri"/>
              </a:rPr>
              <a:t> </a:t>
            </a:r>
            <a:r>
              <a:rPr sz="1900" spc="-10" dirty="0">
                <a:latin typeface="Calibri"/>
                <a:cs typeface="Calibri"/>
              </a:rPr>
              <a:t>values.</a:t>
            </a:r>
            <a:endParaRPr sz="1900">
              <a:latin typeface="Calibri"/>
              <a:cs typeface="Calibri"/>
            </a:endParaRPr>
          </a:p>
          <a:p>
            <a:pPr>
              <a:lnSpc>
                <a:spcPct val="100000"/>
              </a:lnSpc>
              <a:buFont typeface="Arial MT"/>
              <a:buChar char="•"/>
            </a:pPr>
            <a:endParaRPr sz="1900">
              <a:latin typeface="Calibri"/>
              <a:cs typeface="Calibri"/>
            </a:endParaRPr>
          </a:p>
          <a:p>
            <a:pPr marL="241300" marR="91440" indent="-228600">
              <a:lnSpc>
                <a:spcPct val="70000"/>
              </a:lnSpc>
              <a:spcBef>
                <a:spcPts val="1265"/>
              </a:spcBef>
              <a:buFont typeface="Arial MT"/>
              <a:buChar char="•"/>
              <a:tabLst>
                <a:tab pos="240665" algn="l"/>
                <a:tab pos="241300" algn="l"/>
              </a:tabLst>
            </a:pPr>
            <a:r>
              <a:rPr sz="1900" spc="-5" dirty="0">
                <a:latin typeface="Calibri"/>
                <a:cs typeface="Calibri"/>
              </a:rPr>
              <a:t>It</a:t>
            </a:r>
            <a:r>
              <a:rPr sz="1900" spc="-10" dirty="0">
                <a:latin typeface="Calibri"/>
                <a:cs typeface="Calibri"/>
              </a:rPr>
              <a:t> </a:t>
            </a:r>
            <a:r>
              <a:rPr sz="1900" spc="-5" dirty="0">
                <a:latin typeface="Calibri"/>
                <a:cs typeface="Calibri"/>
              </a:rPr>
              <a:t>needs</a:t>
            </a:r>
            <a:r>
              <a:rPr sz="1900" spc="10" dirty="0">
                <a:latin typeface="Calibri"/>
                <a:cs typeface="Calibri"/>
              </a:rPr>
              <a:t> </a:t>
            </a:r>
            <a:r>
              <a:rPr sz="1900" spc="-5" dirty="0">
                <a:latin typeface="Calibri"/>
                <a:cs typeface="Calibri"/>
              </a:rPr>
              <a:t>less space, less</a:t>
            </a:r>
            <a:r>
              <a:rPr sz="1900" spc="5" dirty="0">
                <a:latin typeface="Calibri"/>
                <a:cs typeface="Calibri"/>
              </a:rPr>
              <a:t> </a:t>
            </a:r>
            <a:r>
              <a:rPr sz="1900" spc="-10" dirty="0">
                <a:latin typeface="Calibri"/>
                <a:cs typeface="Calibri"/>
              </a:rPr>
              <a:t>maintenance</a:t>
            </a:r>
            <a:r>
              <a:rPr sz="1900" spc="20" dirty="0">
                <a:latin typeface="Calibri"/>
                <a:cs typeface="Calibri"/>
              </a:rPr>
              <a:t> </a:t>
            </a:r>
            <a:r>
              <a:rPr sz="1900" spc="-10" dirty="0">
                <a:latin typeface="Calibri"/>
                <a:cs typeface="Calibri"/>
              </a:rPr>
              <a:t>overhead </a:t>
            </a:r>
            <a:r>
              <a:rPr sz="1900" spc="-415" dirty="0">
                <a:latin typeface="Calibri"/>
                <a:cs typeface="Calibri"/>
              </a:rPr>
              <a:t> </a:t>
            </a:r>
            <a:r>
              <a:rPr sz="1900" spc="-20" dirty="0">
                <a:latin typeface="Calibri"/>
                <a:cs typeface="Calibri"/>
              </a:rPr>
              <a:t>for</a:t>
            </a:r>
            <a:r>
              <a:rPr sz="1900" spc="-5" dirty="0">
                <a:latin typeface="Calibri"/>
                <a:cs typeface="Calibri"/>
              </a:rPr>
              <a:t> insertion,</a:t>
            </a:r>
            <a:r>
              <a:rPr sz="1900" spc="5" dirty="0">
                <a:latin typeface="Calibri"/>
                <a:cs typeface="Calibri"/>
              </a:rPr>
              <a:t> </a:t>
            </a:r>
            <a:r>
              <a:rPr sz="1900" spc="-5" dirty="0">
                <a:latin typeface="Calibri"/>
                <a:cs typeface="Calibri"/>
              </a:rPr>
              <a:t>and</a:t>
            </a:r>
            <a:r>
              <a:rPr sz="1900" spc="15" dirty="0">
                <a:latin typeface="Calibri"/>
                <a:cs typeface="Calibri"/>
              </a:rPr>
              <a:t> </a:t>
            </a:r>
            <a:r>
              <a:rPr sz="1900" spc="-10" dirty="0">
                <a:latin typeface="Calibri"/>
                <a:cs typeface="Calibri"/>
              </a:rPr>
              <a:t>deletions</a:t>
            </a:r>
            <a:r>
              <a:rPr sz="1900" spc="10" dirty="0">
                <a:latin typeface="Calibri"/>
                <a:cs typeface="Calibri"/>
              </a:rPr>
              <a:t> </a:t>
            </a:r>
            <a:r>
              <a:rPr sz="1900" spc="-10" dirty="0">
                <a:latin typeface="Calibri"/>
                <a:cs typeface="Calibri"/>
              </a:rPr>
              <a:t>but</a:t>
            </a:r>
            <a:r>
              <a:rPr sz="1900" spc="-5" dirty="0">
                <a:latin typeface="Calibri"/>
                <a:cs typeface="Calibri"/>
              </a:rPr>
              <a:t> </a:t>
            </a:r>
            <a:r>
              <a:rPr sz="1900" dirty="0">
                <a:latin typeface="Calibri"/>
                <a:cs typeface="Calibri"/>
              </a:rPr>
              <a:t>It</a:t>
            </a:r>
            <a:r>
              <a:rPr sz="1900" spc="-10" dirty="0">
                <a:latin typeface="Calibri"/>
                <a:cs typeface="Calibri"/>
              </a:rPr>
              <a:t> </a:t>
            </a:r>
            <a:r>
              <a:rPr sz="1900" spc="-5" dirty="0">
                <a:latin typeface="Calibri"/>
                <a:cs typeface="Calibri"/>
              </a:rPr>
              <a:t>is</a:t>
            </a:r>
            <a:r>
              <a:rPr sz="1900" dirty="0">
                <a:latin typeface="Calibri"/>
                <a:cs typeface="Calibri"/>
              </a:rPr>
              <a:t> </a:t>
            </a:r>
            <a:r>
              <a:rPr sz="1900" spc="-10" dirty="0">
                <a:latin typeface="Calibri"/>
                <a:cs typeface="Calibri"/>
              </a:rPr>
              <a:t>slower </a:t>
            </a:r>
            <a:r>
              <a:rPr sz="1900" spc="-5" dirty="0">
                <a:latin typeface="Calibri"/>
                <a:cs typeface="Calibri"/>
              </a:rPr>
              <a:t> </a:t>
            </a:r>
            <a:r>
              <a:rPr sz="1900" spc="-10" dirty="0">
                <a:latin typeface="Calibri"/>
                <a:cs typeface="Calibri"/>
              </a:rPr>
              <a:t>compared</a:t>
            </a:r>
            <a:r>
              <a:rPr sz="1900" dirty="0">
                <a:latin typeface="Calibri"/>
                <a:cs typeface="Calibri"/>
              </a:rPr>
              <a:t> </a:t>
            </a:r>
            <a:r>
              <a:rPr sz="1900" spc="-15" dirty="0">
                <a:latin typeface="Calibri"/>
                <a:cs typeface="Calibri"/>
              </a:rPr>
              <a:t>to</a:t>
            </a:r>
            <a:r>
              <a:rPr sz="1900" spc="-5" dirty="0">
                <a:latin typeface="Calibri"/>
                <a:cs typeface="Calibri"/>
              </a:rPr>
              <a:t> the</a:t>
            </a:r>
            <a:r>
              <a:rPr sz="1900" spc="15" dirty="0">
                <a:latin typeface="Calibri"/>
                <a:cs typeface="Calibri"/>
              </a:rPr>
              <a:t> </a:t>
            </a:r>
            <a:r>
              <a:rPr sz="1900" spc="-5" dirty="0">
                <a:latin typeface="Calibri"/>
                <a:cs typeface="Calibri"/>
              </a:rPr>
              <a:t>dense </a:t>
            </a:r>
            <a:r>
              <a:rPr sz="1900" spc="-10" dirty="0">
                <a:latin typeface="Calibri"/>
                <a:cs typeface="Calibri"/>
              </a:rPr>
              <a:t>Index</a:t>
            </a:r>
            <a:r>
              <a:rPr sz="1900" spc="5" dirty="0">
                <a:latin typeface="Calibri"/>
                <a:cs typeface="Calibri"/>
              </a:rPr>
              <a:t> </a:t>
            </a:r>
            <a:r>
              <a:rPr sz="1900" spc="-20" dirty="0">
                <a:latin typeface="Calibri"/>
                <a:cs typeface="Calibri"/>
              </a:rPr>
              <a:t>for </a:t>
            </a:r>
            <a:r>
              <a:rPr sz="1900" spc="-10" dirty="0">
                <a:latin typeface="Calibri"/>
                <a:cs typeface="Calibri"/>
              </a:rPr>
              <a:t>locating </a:t>
            </a:r>
            <a:r>
              <a:rPr sz="1900" spc="-5" dirty="0">
                <a:latin typeface="Calibri"/>
                <a:cs typeface="Calibri"/>
              </a:rPr>
              <a:t> </a:t>
            </a:r>
            <a:r>
              <a:rPr sz="1900" spc="-15" dirty="0">
                <a:latin typeface="Calibri"/>
                <a:cs typeface="Calibri"/>
              </a:rPr>
              <a:t>records</a:t>
            </a:r>
            <a:endParaRPr sz="1900">
              <a:latin typeface="Calibri"/>
              <a:cs typeface="Calibri"/>
            </a:endParaRPr>
          </a:p>
        </p:txBody>
      </p:sp>
      <p:sp>
        <p:nvSpPr>
          <p:cNvPr id="4" name="object 4"/>
          <p:cNvSpPr/>
          <p:nvPr/>
        </p:nvSpPr>
        <p:spPr>
          <a:xfrm>
            <a:off x="2" y="4600955"/>
            <a:ext cx="1014095" cy="2018030"/>
          </a:xfrm>
          <a:custGeom>
            <a:avLst/>
            <a:gdLst/>
            <a:ahLst/>
            <a:cxnLst/>
            <a:rect l="l" t="t" r="r" b="b"/>
            <a:pathLst>
              <a:path w="1014094" h="2018029">
                <a:moveTo>
                  <a:pt x="1014056" y="1370545"/>
                </a:moveTo>
                <a:lnTo>
                  <a:pt x="832510" y="1189012"/>
                </a:lnTo>
                <a:lnTo>
                  <a:pt x="1013460" y="1008888"/>
                </a:lnTo>
                <a:lnTo>
                  <a:pt x="0" y="0"/>
                </a:lnTo>
                <a:lnTo>
                  <a:pt x="0" y="2017776"/>
                </a:lnTo>
                <a:lnTo>
                  <a:pt x="488391" y="1531594"/>
                </a:lnTo>
                <a:lnTo>
                  <a:pt x="670699" y="1713890"/>
                </a:lnTo>
                <a:lnTo>
                  <a:pt x="1014056" y="1370545"/>
                </a:lnTo>
                <a:close/>
              </a:path>
            </a:pathLst>
          </a:custGeom>
          <a:solidFill>
            <a:srgbClr val="4471C4">
              <a:alpha val="30195"/>
            </a:srgbClr>
          </a:solidFill>
        </p:spPr>
        <p:txBody>
          <a:bodyPr wrap="square" lIns="0" tIns="0" rIns="0" bIns="0" rtlCol="0"/>
          <a:lstStyle/>
          <a:p>
            <a:endParaRPr/>
          </a:p>
        </p:txBody>
      </p:sp>
      <p:sp>
        <p:nvSpPr>
          <p:cNvPr id="5" name="object 5"/>
          <p:cNvSpPr/>
          <p:nvPr/>
        </p:nvSpPr>
        <p:spPr>
          <a:xfrm>
            <a:off x="11219309" y="0"/>
            <a:ext cx="972819" cy="1935480"/>
          </a:xfrm>
          <a:custGeom>
            <a:avLst/>
            <a:gdLst/>
            <a:ahLst/>
            <a:cxnLst/>
            <a:rect l="l" t="t" r="r" b="b"/>
            <a:pathLst>
              <a:path w="972820" h="1935480">
                <a:moveTo>
                  <a:pt x="972693" y="0"/>
                </a:moveTo>
                <a:lnTo>
                  <a:pt x="381" y="967740"/>
                </a:lnTo>
                <a:lnTo>
                  <a:pt x="177482" y="1144016"/>
                </a:lnTo>
                <a:lnTo>
                  <a:pt x="0" y="1321562"/>
                </a:lnTo>
                <a:lnTo>
                  <a:pt x="348615" y="1670177"/>
                </a:lnTo>
                <a:lnTo>
                  <a:pt x="526986" y="1491881"/>
                </a:lnTo>
                <a:lnTo>
                  <a:pt x="972693" y="1935480"/>
                </a:lnTo>
                <a:lnTo>
                  <a:pt x="972693" y="0"/>
                </a:lnTo>
                <a:close/>
              </a:path>
            </a:pathLst>
          </a:custGeom>
          <a:solidFill>
            <a:srgbClr val="FFC000">
              <a:alpha val="30195"/>
            </a:srgbClr>
          </a:solidFill>
        </p:spPr>
        <p:txBody>
          <a:bodyPr wrap="square" lIns="0" tIns="0" rIns="0" bIns="0" rtlCol="0"/>
          <a:lstStyle/>
          <a:p>
            <a:endParaRPr/>
          </a:p>
        </p:txBody>
      </p:sp>
      <p:pic>
        <p:nvPicPr>
          <p:cNvPr id="6" name="object 6"/>
          <p:cNvPicPr/>
          <p:nvPr/>
        </p:nvPicPr>
        <p:blipFill>
          <a:blip r:embed="rId2" cstate="print"/>
          <a:stretch>
            <a:fillRect/>
          </a:stretch>
        </p:blipFill>
        <p:spPr>
          <a:xfrm>
            <a:off x="6679693" y="1604776"/>
            <a:ext cx="3144011" cy="3877055"/>
          </a:xfrm>
          <a:prstGeom prst="rect">
            <a:avLst/>
          </a:prstGeom>
        </p:spPr>
      </p:pic>
    </p:spTree>
    <p:extLst>
      <p:ext uri="{BB962C8B-B14F-4D97-AF65-F5344CB8AC3E}">
        <p14:creationId xmlns:p14="http://schemas.microsoft.com/office/powerpoint/2010/main" val="1199723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index</a:t>
            </a:r>
            <a:endParaRPr lang="en-IN" dirty="0"/>
          </a:p>
        </p:txBody>
      </p:sp>
      <p:sp>
        <p:nvSpPr>
          <p:cNvPr id="3" name="Content Placeholder 2"/>
          <p:cNvSpPr>
            <a:spLocks noGrp="1"/>
          </p:cNvSpPr>
          <p:nvPr>
            <p:ph idx="1"/>
          </p:nvPr>
        </p:nvSpPr>
        <p:spPr/>
        <p:txBody>
          <a:bodyPr/>
          <a:lstStyle/>
          <a:p>
            <a:r>
              <a:rPr lang="en-US" dirty="0"/>
              <a:t>A primary index is an ordered file whose records are of fixed length with two fields.</a:t>
            </a:r>
          </a:p>
          <a:p>
            <a:pPr lvl="1"/>
            <a:r>
              <a:rPr lang="en-US" dirty="0"/>
              <a:t>The first field is of the same data type as the ordering key field—called the primary key—of the data file, </a:t>
            </a:r>
          </a:p>
          <a:p>
            <a:pPr lvl="1"/>
            <a:r>
              <a:rPr lang="en-US" dirty="0"/>
              <a:t>and the second field is a pointer to a disk block (a block address). </a:t>
            </a:r>
          </a:p>
          <a:p>
            <a:r>
              <a:rPr lang="en-US" dirty="0"/>
              <a:t>There is one index entry (or index record) in the index file for each block in the data file. </a:t>
            </a:r>
          </a:p>
          <a:p>
            <a:r>
              <a:rPr lang="en-US" dirty="0"/>
              <a:t>Each index entry has the value of the primary key field for the first record in a block and a pointer to that block as its two field values. </a:t>
            </a:r>
          </a:p>
          <a:p>
            <a:r>
              <a:rPr lang="en-US" dirty="0"/>
              <a:t>We will refer to the two field values of index entry </a:t>
            </a:r>
            <a:r>
              <a:rPr lang="en-US" dirty="0" err="1"/>
              <a:t>i</a:t>
            </a:r>
            <a:r>
              <a:rPr lang="en-US" dirty="0"/>
              <a:t> as &lt;K(</a:t>
            </a:r>
            <a:r>
              <a:rPr lang="en-US" dirty="0" err="1"/>
              <a:t>i</a:t>
            </a:r>
            <a:r>
              <a:rPr lang="en-US" dirty="0"/>
              <a:t>),P(</a:t>
            </a:r>
            <a:r>
              <a:rPr lang="en-US" dirty="0" err="1"/>
              <a:t>i</a:t>
            </a:r>
            <a:r>
              <a:rPr lang="en-US" dirty="0"/>
              <a:t>)&gt;</a:t>
            </a:r>
            <a:endParaRPr lang="en-IN" dirty="0"/>
          </a:p>
        </p:txBody>
      </p:sp>
    </p:spTree>
    <p:extLst>
      <p:ext uri="{BB962C8B-B14F-4D97-AF65-F5344CB8AC3E}">
        <p14:creationId xmlns:p14="http://schemas.microsoft.com/office/powerpoint/2010/main" val="1292962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a:t>
            </a:r>
            <a:endParaRPr lang="en-IN" dirty="0"/>
          </a:p>
        </p:txBody>
      </p:sp>
      <p:sp>
        <p:nvSpPr>
          <p:cNvPr id="3" name="Content Placeholder 2"/>
          <p:cNvSpPr>
            <a:spLocks noGrp="1"/>
          </p:cNvSpPr>
          <p:nvPr>
            <p:ph sz="half" idx="1"/>
          </p:nvPr>
        </p:nvSpPr>
        <p:spPr>
          <a:xfrm>
            <a:off x="304800" y="1600200"/>
            <a:ext cx="4876800" cy="4590288"/>
          </a:xfrm>
        </p:spPr>
        <p:txBody>
          <a:bodyPr>
            <a:normAutofit lnSpcReduction="10000"/>
          </a:bodyPr>
          <a:lstStyle/>
          <a:p>
            <a:r>
              <a:rPr lang="en-US" dirty="0"/>
              <a:t>To create a primary index on the ordered, we use the Name field as primary key, because that is the ordering key field of the file (assuming that each value of Name is unique). </a:t>
            </a:r>
          </a:p>
          <a:p>
            <a:r>
              <a:rPr lang="en-US" dirty="0"/>
              <a:t>Each entry in the index has a Name value and a pointer. The first three index entries are as follows: </a:t>
            </a:r>
            <a:endParaRPr lang="en-IN" dirty="0"/>
          </a:p>
        </p:txBody>
      </p:sp>
      <p:sp>
        <p:nvSpPr>
          <p:cNvPr id="5" name="Content Placeholder 4"/>
          <p:cNvSpPr>
            <a:spLocks noGrp="1"/>
          </p:cNvSpPr>
          <p:nvPr>
            <p:ph sz="half" idx="2"/>
          </p:nvPr>
        </p:nvSpPr>
        <p:spPr/>
        <p:txBody>
          <a:bodyPr>
            <a:normAutofit lnSpcReduction="10000"/>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990599"/>
            <a:ext cx="5667375"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6029324"/>
            <a:ext cx="288607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2360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index</a:t>
            </a:r>
            <a:endParaRPr lang="en-IN" dirty="0"/>
          </a:p>
        </p:txBody>
      </p:sp>
      <p:sp>
        <p:nvSpPr>
          <p:cNvPr id="3" name="Content Placeholder 2"/>
          <p:cNvSpPr>
            <a:spLocks noGrp="1"/>
          </p:cNvSpPr>
          <p:nvPr>
            <p:ph idx="1"/>
          </p:nvPr>
        </p:nvSpPr>
        <p:spPr/>
        <p:txBody>
          <a:bodyPr>
            <a:normAutofit lnSpcReduction="10000"/>
          </a:bodyPr>
          <a:lstStyle/>
          <a:p>
            <a:pPr fontAlgn="base"/>
            <a:r>
              <a:rPr lang="en-US" sz="2400" dirty="0"/>
              <a:t>Sometimes the index is created on non-primary key columns which may not be unique for each record.</a:t>
            </a:r>
          </a:p>
          <a:p>
            <a:pPr fontAlgn="base"/>
            <a:r>
              <a:rPr lang="en-US" sz="2400" dirty="0"/>
              <a:t>In this case, to identify the record faster, we will group two or more columns to get the unique value and create index out of them. </a:t>
            </a:r>
          </a:p>
          <a:p>
            <a:pPr fontAlgn="base"/>
            <a:r>
              <a:rPr lang="en-US" sz="2400" dirty="0"/>
              <a:t>This method is called a clustering index.</a:t>
            </a:r>
          </a:p>
          <a:p>
            <a:pPr fontAlgn="base"/>
            <a:r>
              <a:rPr lang="en-US" sz="2400" dirty="0"/>
              <a:t>A clustered index can be defined as an ordered data file.</a:t>
            </a:r>
          </a:p>
          <a:p>
            <a:pPr fontAlgn="base"/>
            <a:r>
              <a:rPr lang="en-US" sz="2400" dirty="0"/>
              <a:t>The records which have similar characteristics are grouped, and indexes are created for these group.</a:t>
            </a:r>
          </a:p>
          <a:p>
            <a:pPr fontAlgn="base"/>
            <a:endParaRPr lang="en-US" sz="2400" dirty="0"/>
          </a:p>
          <a:p>
            <a:pPr fontAlgn="base"/>
            <a:r>
              <a:rPr lang="en-US" sz="2400" dirty="0"/>
              <a:t>Ordered file with two fields</a:t>
            </a:r>
            <a:endParaRPr lang="en-US" sz="1600" dirty="0"/>
          </a:p>
          <a:p>
            <a:pPr lvl="1" fontAlgn="base"/>
            <a:r>
              <a:rPr lang="en-US" dirty="0"/>
              <a:t>Same type as clustering field</a:t>
            </a:r>
            <a:endParaRPr lang="en-US" sz="1200" dirty="0"/>
          </a:p>
          <a:p>
            <a:pPr lvl="1" fontAlgn="base"/>
            <a:r>
              <a:rPr lang="en-US" dirty="0"/>
              <a:t>Disk block pointer</a:t>
            </a:r>
          </a:p>
        </p:txBody>
      </p:sp>
    </p:spTree>
    <p:extLst>
      <p:ext uri="{BB962C8B-B14F-4D97-AF65-F5344CB8AC3E}">
        <p14:creationId xmlns:p14="http://schemas.microsoft.com/office/powerpoint/2010/main" val="1945710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Difference between Cluster and Non-cluster Index</a:t>
            </a:r>
            <a:endParaRPr lang="en-IN" sz="3600" dirty="0"/>
          </a:p>
        </p:txBody>
      </p:sp>
      <p:sp>
        <p:nvSpPr>
          <p:cNvPr id="3" name="Content Placeholder 2"/>
          <p:cNvSpPr>
            <a:spLocks noGrp="1"/>
          </p:cNvSpPr>
          <p:nvPr>
            <p:ph idx="1"/>
          </p:nvPr>
        </p:nvSpPr>
        <p:spPr/>
        <p:txBody>
          <a:bodyPr/>
          <a:lstStyle/>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59532"/>
            <a:ext cx="5762625" cy="4555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7064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endParaRPr lang="en-IN" dirty="0"/>
          </a:p>
        </p:txBody>
      </p:sp>
      <p:sp>
        <p:nvSpPr>
          <p:cNvPr id="3" name="Content Placeholder 2"/>
          <p:cNvSpPr>
            <a:spLocks noGrp="1"/>
          </p:cNvSpPr>
          <p:nvPr>
            <p:ph idx="1"/>
          </p:nvPr>
        </p:nvSpPr>
        <p:spPr/>
        <p:txBody>
          <a:bodyPr/>
          <a:lstStyle/>
          <a:p>
            <a:endParaRPr lang="en-IN"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905000"/>
            <a:ext cx="5038725" cy="3638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94562"/>
            <a:ext cx="4067175" cy="3619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46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7"/>
                                        </p:tgtEl>
                                        <p:attrNameLst>
                                          <p:attrName>style.visibility</p:attrName>
                                        </p:attrNameLst>
                                      </p:cBhvr>
                                      <p:to>
                                        <p:strVal val="visible"/>
                                      </p:to>
                                    </p:set>
                                    <p:animEffect transition="in" filter="fade">
                                      <p:cBhvr>
                                        <p:cTn id="14" dur="1000"/>
                                        <p:tgtEl>
                                          <p:spTgt spid="6147"/>
                                        </p:tgtEl>
                                      </p:cBhvr>
                                    </p:animEffect>
                                    <p:anim calcmode="lin" valueType="num">
                                      <p:cBhvr>
                                        <p:cTn id="15" dur="1000" fill="hold"/>
                                        <p:tgtEl>
                                          <p:spTgt spid="6147"/>
                                        </p:tgtEl>
                                        <p:attrNameLst>
                                          <p:attrName>ppt_x</p:attrName>
                                        </p:attrNameLst>
                                      </p:cBhvr>
                                      <p:tavLst>
                                        <p:tav tm="0">
                                          <p:val>
                                            <p:strVal val="#ppt_x"/>
                                          </p:val>
                                        </p:tav>
                                        <p:tav tm="100000">
                                          <p:val>
                                            <p:strVal val="#ppt_x"/>
                                          </p:val>
                                        </p:tav>
                                      </p:tavLst>
                                    </p:anim>
                                    <p:anim calcmode="lin" valueType="num">
                                      <p:cBhvr>
                                        <p:cTn id="16"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Secondary/Non-cluster Indexing</a:t>
            </a:r>
            <a:endParaRPr lang="en-IN" dirty="0"/>
          </a:p>
        </p:txBody>
      </p:sp>
      <p:sp>
        <p:nvSpPr>
          <p:cNvPr id="3" name="Content Placeholder 2"/>
          <p:cNvSpPr>
            <a:spLocks noGrp="1"/>
          </p:cNvSpPr>
          <p:nvPr>
            <p:ph idx="1"/>
          </p:nvPr>
        </p:nvSpPr>
        <p:spPr/>
        <p:txBody>
          <a:bodyPr/>
          <a:lstStyle/>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7908073"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0839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40" y="607251"/>
            <a:ext cx="2740661" cy="690574"/>
          </a:xfrm>
          <a:prstGeom prst="rect">
            <a:avLst/>
          </a:prstGeom>
        </p:spPr>
        <p:txBody>
          <a:bodyPr vert="horz" wrap="square" lIns="0" tIns="13335" rIns="0" bIns="0" rtlCol="0">
            <a:spAutoFit/>
          </a:bodyPr>
          <a:lstStyle/>
          <a:p>
            <a:pPr marL="12700">
              <a:lnSpc>
                <a:spcPct val="100000"/>
              </a:lnSpc>
              <a:spcBef>
                <a:spcPts val="105"/>
              </a:spcBef>
            </a:pPr>
            <a:r>
              <a:rPr sz="4400" spc="-5" dirty="0">
                <a:solidFill>
                  <a:srgbClr val="000000"/>
                </a:solidFill>
              </a:rPr>
              <a:t>Ind</a:t>
            </a:r>
            <a:r>
              <a:rPr sz="4400" spc="-60" dirty="0">
                <a:solidFill>
                  <a:srgbClr val="000000"/>
                </a:solidFill>
              </a:rPr>
              <a:t>e</a:t>
            </a:r>
            <a:r>
              <a:rPr sz="4400" spc="-5" dirty="0">
                <a:solidFill>
                  <a:srgbClr val="000000"/>
                </a:solidFill>
              </a:rPr>
              <a:t>xing</a:t>
            </a:r>
            <a:endParaRPr sz="4400" dirty="0"/>
          </a:p>
        </p:txBody>
      </p:sp>
      <p:sp>
        <p:nvSpPr>
          <p:cNvPr id="3" name="object 3"/>
          <p:cNvSpPr txBox="1"/>
          <p:nvPr/>
        </p:nvSpPr>
        <p:spPr>
          <a:xfrm>
            <a:off x="916942" y="1737107"/>
            <a:ext cx="10354945" cy="4410438"/>
          </a:xfrm>
          <a:prstGeom prst="rect">
            <a:avLst/>
          </a:prstGeom>
        </p:spPr>
        <p:txBody>
          <a:bodyPr vert="horz" wrap="square" lIns="0" tIns="132080" rIns="0" bIns="0" rtlCol="0">
            <a:spAutoFit/>
          </a:bodyPr>
          <a:lstStyle/>
          <a:p>
            <a:pPr marL="241300" marR="100965" indent="-228600">
              <a:lnSpc>
                <a:spcPct val="70000"/>
              </a:lnSpc>
              <a:spcBef>
                <a:spcPts val="1040"/>
              </a:spcBef>
              <a:buFont typeface="Arial MT"/>
              <a:buChar char="•"/>
              <a:tabLst>
                <a:tab pos="241300" algn="l"/>
              </a:tabLst>
            </a:pPr>
            <a:r>
              <a:rPr sz="2600" dirty="0">
                <a:latin typeface="Calibri"/>
                <a:cs typeface="Calibri"/>
              </a:rPr>
              <a:t>A</a:t>
            </a:r>
            <a:r>
              <a:rPr sz="2600" spc="5" dirty="0">
                <a:latin typeface="Calibri"/>
                <a:cs typeface="Calibri"/>
              </a:rPr>
              <a:t> </a:t>
            </a:r>
            <a:r>
              <a:rPr sz="2600" spc="-5" dirty="0">
                <a:latin typeface="Calibri"/>
                <a:cs typeface="Calibri"/>
              </a:rPr>
              <a:t>SQL index</a:t>
            </a:r>
            <a:r>
              <a:rPr sz="2600" spc="-20" dirty="0">
                <a:latin typeface="Calibri"/>
                <a:cs typeface="Calibri"/>
              </a:rPr>
              <a:t> </a:t>
            </a:r>
            <a:r>
              <a:rPr sz="2600" dirty="0">
                <a:latin typeface="Calibri"/>
                <a:cs typeface="Calibri"/>
              </a:rPr>
              <a:t>is</a:t>
            </a:r>
            <a:r>
              <a:rPr sz="2600" spc="5" dirty="0">
                <a:latin typeface="Calibri"/>
                <a:cs typeface="Calibri"/>
              </a:rPr>
              <a:t> </a:t>
            </a:r>
            <a:r>
              <a:rPr sz="2600" dirty="0">
                <a:latin typeface="Calibri"/>
                <a:cs typeface="Calibri"/>
              </a:rPr>
              <a:t>a</a:t>
            </a:r>
            <a:r>
              <a:rPr sz="2600" spc="10" dirty="0">
                <a:latin typeface="Calibri"/>
                <a:cs typeface="Calibri"/>
              </a:rPr>
              <a:t> </a:t>
            </a:r>
            <a:r>
              <a:rPr sz="2600" spc="-5" dirty="0">
                <a:latin typeface="Calibri"/>
                <a:cs typeface="Calibri"/>
              </a:rPr>
              <a:t>quick</a:t>
            </a:r>
            <a:r>
              <a:rPr sz="2600" spc="-15" dirty="0">
                <a:latin typeface="Calibri"/>
                <a:cs typeface="Calibri"/>
              </a:rPr>
              <a:t> </a:t>
            </a:r>
            <a:r>
              <a:rPr sz="2600" spc="-5" dirty="0">
                <a:latin typeface="Calibri"/>
                <a:cs typeface="Calibri"/>
              </a:rPr>
              <a:t>lookup</a:t>
            </a:r>
            <a:r>
              <a:rPr sz="2600" spc="15" dirty="0">
                <a:latin typeface="Calibri"/>
                <a:cs typeface="Calibri"/>
              </a:rPr>
              <a:t> </a:t>
            </a:r>
            <a:r>
              <a:rPr sz="2600" spc="-5" dirty="0">
                <a:latin typeface="Calibri"/>
                <a:cs typeface="Calibri"/>
              </a:rPr>
              <a:t>table </a:t>
            </a:r>
            <a:r>
              <a:rPr sz="2600" spc="-25" dirty="0">
                <a:latin typeface="Calibri"/>
                <a:cs typeface="Calibri"/>
              </a:rPr>
              <a:t>for</a:t>
            </a:r>
            <a:r>
              <a:rPr sz="2600" spc="20" dirty="0">
                <a:latin typeface="Calibri"/>
                <a:cs typeface="Calibri"/>
              </a:rPr>
              <a:t> </a:t>
            </a:r>
            <a:r>
              <a:rPr sz="2600" spc="-5" dirty="0">
                <a:latin typeface="Calibri"/>
                <a:cs typeface="Calibri"/>
              </a:rPr>
              <a:t>finding</a:t>
            </a:r>
            <a:r>
              <a:rPr sz="2600" spc="-15" dirty="0">
                <a:latin typeface="Calibri"/>
                <a:cs typeface="Calibri"/>
              </a:rPr>
              <a:t> records</a:t>
            </a:r>
            <a:r>
              <a:rPr sz="2600" dirty="0">
                <a:latin typeface="Calibri"/>
                <a:cs typeface="Calibri"/>
              </a:rPr>
              <a:t> </a:t>
            </a:r>
            <a:r>
              <a:rPr sz="2600" spc="-15" dirty="0">
                <a:latin typeface="Calibri"/>
                <a:cs typeface="Calibri"/>
              </a:rPr>
              <a:t>users</a:t>
            </a:r>
            <a:r>
              <a:rPr sz="2600" spc="-20" dirty="0">
                <a:latin typeface="Calibri"/>
                <a:cs typeface="Calibri"/>
              </a:rPr>
              <a:t> </a:t>
            </a:r>
            <a:r>
              <a:rPr sz="2600" spc="-5" dirty="0">
                <a:latin typeface="Calibri"/>
                <a:cs typeface="Calibri"/>
              </a:rPr>
              <a:t>need</a:t>
            </a:r>
            <a:r>
              <a:rPr sz="2600" spc="-25" dirty="0">
                <a:latin typeface="Calibri"/>
                <a:cs typeface="Calibri"/>
              </a:rPr>
              <a:t> </a:t>
            </a:r>
            <a:r>
              <a:rPr sz="2600" spc="-10" dirty="0">
                <a:latin typeface="Calibri"/>
                <a:cs typeface="Calibri"/>
              </a:rPr>
              <a:t>to</a:t>
            </a:r>
            <a:r>
              <a:rPr sz="2600" spc="10" dirty="0">
                <a:latin typeface="Calibri"/>
                <a:cs typeface="Calibri"/>
              </a:rPr>
              <a:t> </a:t>
            </a:r>
            <a:r>
              <a:rPr sz="2600" spc="-10" dirty="0">
                <a:latin typeface="Calibri"/>
                <a:cs typeface="Calibri"/>
              </a:rPr>
              <a:t>search </a:t>
            </a:r>
            <a:r>
              <a:rPr sz="2600" spc="-575" dirty="0">
                <a:latin typeface="Calibri"/>
                <a:cs typeface="Calibri"/>
              </a:rPr>
              <a:t> </a:t>
            </a:r>
            <a:r>
              <a:rPr sz="2600" spc="-20" dirty="0">
                <a:latin typeface="Calibri"/>
                <a:cs typeface="Calibri"/>
              </a:rPr>
              <a:t>frequently.</a:t>
            </a:r>
            <a:endParaRPr sz="2600" dirty="0">
              <a:latin typeface="Calibri"/>
              <a:cs typeface="Calibri"/>
            </a:endParaRPr>
          </a:p>
          <a:p>
            <a:pPr marL="241300" indent="-228600">
              <a:lnSpc>
                <a:spcPct val="100000"/>
              </a:lnSpc>
              <a:spcBef>
                <a:spcPts val="60"/>
              </a:spcBef>
              <a:buFont typeface="Arial MT"/>
              <a:buChar char="•"/>
              <a:tabLst>
                <a:tab pos="241300" algn="l"/>
              </a:tabLst>
            </a:pPr>
            <a:r>
              <a:rPr sz="2600" dirty="0">
                <a:latin typeface="Calibri"/>
                <a:cs typeface="Calibri"/>
              </a:rPr>
              <a:t>An</a:t>
            </a:r>
            <a:r>
              <a:rPr sz="2600" spc="-10" dirty="0">
                <a:latin typeface="Calibri"/>
                <a:cs typeface="Calibri"/>
              </a:rPr>
              <a:t> </a:t>
            </a:r>
            <a:r>
              <a:rPr sz="2600" spc="-5" dirty="0">
                <a:latin typeface="Calibri"/>
                <a:cs typeface="Calibri"/>
              </a:rPr>
              <a:t>index</a:t>
            </a:r>
            <a:r>
              <a:rPr sz="2600" spc="-20" dirty="0">
                <a:latin typeface="Calibri"/>
                <a:cs typeface="Calibri"/>
              </a:rPr>
              <a:t> </a:t>
            </a:r>
            <a:r>
              <a:rPr sz="2600" dirty="0">
                <a:latin typeface="Calibri"/>
                <a:cs typeface="Calibri"/>
              </a:rPr>
              <a:t>is</a:t>
            </a:r>
            <a:r>
              <a:rPr sz="2600" spc="10" dirty="0">
                <a:latin typeface="Calibri"/>
                <a:cs typeface="Calibri"/>
              </a:rPr>
              <a:t> </a:t>
            </a:r>
            <a:r>
              <a:rPr sz="2600" spc="-5" dirty="0">
                <a:latin typeface="Calibri"/>
                <a:cs typeface="Calibri"/>
              </a:rPr>
              <a:t>small, </a:t>
            </a:r>
            <a:r>
              <a:rPr sz="2600" spc="-15" dirty="0">
                <a:latin typeface="Calibri"/>
                <a:cs typeface="Calibri"/>
              </a:rPr>
              <a:t>fast,</a:t>
            </a:r>
            <a:r>
              <a:rPr sz="2600" spc="-5" dirty="0">
                <a:latin typeface="Calibri"/>
                <a:cs typeface="Calibri"/>
              </a:rPr>
              <a:t> </a:t>
            </a:r>
            <a:r>
              <a:rPr sz="2600" dirty="0">
                <a:latin typeface="Calibri"/>
                <a:cs typeface="Calibri"/>
              </a:rPr>
              <a:t>and</a:t>
            </a:r>
            <a:r>
              <a:rPr sz="2600" spc="10" dirty="0">
                <a:latin typeface="Calibri"/>
                <a:cs typeface="Calibri"/>
              </a:rPr>
              <a:t> </a:t>
            </a:r>
            <a:r>
              <a:rPr sz="2600" spc="-10" dirty="0">
                <a:latin typeface="Calibri"/>
                <a:cs typeface="Calibri"/>
              </a:rPr>
              <a:t>optimized</a:t>
            </a:r>
            <a:r>
              <a:rPr sz="2600" spc="-15" dirty="0">
                <a:latin typeface="Calibri"/>
                <a:cs typeface="Calibri"/>
              </a:rPr>
              <a:t> </a:t>
            </a:r>
            <a:r>
              <a:rPr sz="2600" spc="-25" dirty="0">
                <a:latin typeface="Calibri"/>
                <a:cs typeface="Calibri"/>
              </a:rPr>
              <a:t>for</a:t>
            </a:r>
            <a:r>
              <a:rPr sz="2600" spc="10" dirty="0">
                <a:latin typeface="Calibri"/>
                <a:cs typeface="Calibri"/>
              </a:rPr>
              <a:t> </a:t>
            </a:r>
            <a:r>
              <a:rPr sz="2600" spc="-5" dirty="0">
                <a:latin typeface="Calibri"/>
                <a:cs typeface="Calibri"/>
              </a:rPr>
              <a:t>quick</a:t>
            </a:r>
            <a:r>
              <a:rPr sz="2600" spc="5" dirty="0">
                <a:latin typeface="Calibri"/>
                <a:cs typeface="Calibri"/>
              </a:rPr>
              <a:t> </a:t>
            </a:r>
            <a:r>
              <a:rPr sz="2600" spc="-10" dirty="0">
                <a:latin typeface="Calibri"/>
                <a:cs typeface="Calibri"/>
              </a:rPr>
              <a:t>lookups.</a:t>
            </a:r>
            <a:endParaRPr sz="2600" dirty="0">
              <a:latin typeface="Calibri"/>
              <a:cs typeface="Calibri"/>
            </a:endParaRPr>
          </a:p>
          <a:p>
            <a:pPr marL="241300" marR="647065" indent="-228600">
              <a:lnSpc>
                <a:spcPct val="70000"/>
              </a:lnSpc>
              <a:spcBef>
                <a:spcPts val="1000"/>
              </a:spcBef>
              <a:buFont typeface="Arial MT"/>
              <a:buChar char="•"/>
              <a:tabLst>
                <a:tab pos="241300" algn="l"/>
              </a:tabLst>
            </a:pPr>
            <a:r>
              <a:rPr sz="2600" dirty="0">
                <a:latin typeface="Calibri"/>
                <a:cs typeface="Calibri"/>
              </a:rPr>
              <a:t>It is </a:t>
            </a:r>
            <a:r>
              <a:rPr sz="2600" spc="-5" dirty="0">
                <a:latin typeface="Calibri"/>
                <a:cs typeface="Calibri"/>
              </a:rPr>
              <a:t>very useful </a:t>
            </a:r>
            <a:r>
              <a:rPr sz="2600" spc="-25" dirty="0">
                <a:latin typeface="Calibri"/>
                <a:cs typeface="Calibri"/>
              </a:rPr>
              <a:t>for </a:t>
            </a:r>
            <a:r>
              <a:rPr sz="2600" spc="-5" dirty="0">
                <a:latin typeface="Calibri"/>
                <a:cs typeface="Calibri"/>
              </a:rPr>
              <a:t>connecting </a:t>
            </a:r>
            <a:r>
              <a:rPr sz="2600" dirty="0">
                <a:latin typeface="Calibri"/>
                <a:cs typeface="Calibri"/>
              </a:rPr>
              <a:t>the </a:t>
            </a:r>
            <a:r>
              <a:rPr sz="2600" spc="-5" dirty="0">
                <a:latin typeface="Calibri"/>
                <a:cs typeface="Calibri"/>
              </a:rPr>
              <a:t>relational tables </a:t>
            </a:r>
            <a:r>
              <a:rPr sz="2600" dirty="0">
                <a:latin typeface="Calibri"/>
                <a:cs typeface="Calibri"/>
              </a:rPr>
              <a:t>and </a:t>
            </a:r>
            <a:r>
              <a:rPr sz="2600" spc="-5" dirty="0">
                <a:latin typeface="Calibri"/>
                <a:cs typeface="Calibri"/>
              </a:rPr>
              <a:t>searching </a:t>
            </a:r>
            <a:r>
              <a:rPr sz="2600" spc="-10" dirty="0">
                <a:latin typeface="Calibri"/>
                <a:cs typeface="Calibri"/>
              </a:rPr>
              <a:t>large </a:t>
            </a:r>
            <a:r>
              <a:rPr sz="2600" spc="-575" dirty="0">
                <a:latin typeface="Calibri"/>
                <a:cs typeface="Calibri"/>
              </a:rPr>
              <a:t> </a:t>
            </a:r>
            <a:r>
              <a:rPr sz="2600" spc="-5" dirty="0">
                <a:latin typeface="Calibri"/>
                <a:cs typeface="Calibri"/>
              </a:rPr>
              <a:t>tables.</a:t>
            </a:r>
            <a:endParaRPr sz="2600" dirty="0">
              <a:latin typeface="Calibri"/>
              <a:cs typeface="Calibri"/>
            </a:endParaRPr>
          </a:p>
          <a:p>
            <a:pPr marL="241300" indent="-228600">
              <a:lnSpc>
                <a:spcPct val="100000"/>
              </a:lnSpc>
              <a:spcBef>
                <a:spcPts val="70"/>
              </a:spcBef>
              <a:buFont typeface="Arial MT"/>
              <a:buChar char="•"/>
              <a:tabLst>
                <a:tab pos="241300" algn="l"/>
              </a:tabLst>
            </a:pPr>
            <a:r>
              <a:rPr sz="2600" dirty="0">
                <a:latin typeface="Calibri"/>
                <a:cs typeface="Calibri"/>
              </a:rPr>
              <a:t>Simply</a:t>
            </a:r>
            <a:r>
              <a:rPr sz="2600" spc="-15" dirty="0">
                <a:latin typeface="Calibri"/>
                <a:cs typeface="Calibri"/>
              </a:rPr>
              <a:t> </a:t>
            </a:r>
            <a:r>
              <a:rPr sz="2600" dirty="0">
                <a:latin typeface="Calibri"/>
                <a:cs typeface="Calibri"/>
              </a:rPr>
              <a:t>put,</a:t>
            </a:r>
            <a:r>
              <a:rPr sz="2600" spc="-15" dirty="0">
                <a:latin typeface="Calibri"/>
                <a:cs typeface="Calibri"/>
              </a:rPr>
              <a:t> </a:t>
            </a:r>
            <a:r>
              <a:rPr sz="2600" dirty="0">
                <a:latin typeface="Calibri"/>
                <a:cs typeface="Calibri"/>
              </a:rPr>
              <a:t>an </a:t>
            </a:r>
            <a:r>
              <a:rPr sz="2600" spc="-10" dirty="0">
                <a:latin typeface="Calibri"/>
                <a:cs typeface="Calibri"/>
              </a:rPr>
              <a:t>index</a:t>
            </a:r>
            <a:r>
              <a:rPr sz="2600" spc="-25" dirty="0">
                <a:latin typeface="Calibri"/>
                <a:cs typeface="Calibri"/>
              </a:rPr>
              <a:t> </a:t>
            </a:r>
            <a:r>
              <a:rPr sz="2600" dirty="0">
                <a:latin typeface="Calibri"/>
                <a:cs typeface="Calibri"/>
              </a:rPr>
              <a:t>is a </a:t>
            </a:r>
            <a:r>
              <a:rPr sz="2600" spc="-10" dirty="0">
                <a:latin typeface="Calibri"/>
                <a:cs typeface="Calibri"/>
              </a:rPr>
              <a:t>pointer</a:t>
            </a:r>
            <a:r>
              <a:rPr sz="2600" dirty="0">
                <a:latin typeface="Calibri"/>
                <a:cs typeface="Calibri"/>
              </a:rPr>
              <a:t> </a:t>
            </a:r>
            <a:r>
              <a:rPr sz="2600" spc="-15" dirty="0">
                <a:latin typeface="Calibri"/>
                <a:cs typeface="Calibri"/>
              </a:rPr>
              <a:t>to</a:t>
            </a:r>
            <a:r>
              <a:rPr sz="2600" spc="-10" dirty="0">
                <a:latin typeface="Calibri"/>
                <a:cs typeface="Calibri"/>
              </a:rPr>
              <a:t> </a:t>
            </a:r>
            <a:r>
              <a:rPr sz="2600" spc="-15" dirty="0">
                <a:latin typeface="Calibri"/>
                <a:cs typeface="Calibri"/>
              </a:rPr>
              <a:t>data</a:t>
            </a:r>
            <a:r>
              <a:rPr sz="2600" dirty="0">
                <a:latin typeface="Calibri"/>
                <a:cs typeface="Calibri"/>
              </a:rPr>
              <a:t> in a</a:t>
            </a:r>
            <a:r>
              <a:rPr sz="2600" spc="5" dirty="0">
                <a:latin typeface="Calibri"/>
                <a:cs typeface="Calibri"/>
              </a:rPr>
              <a:t> </a:t>
            </a:r>
            <a:r>
              <a:rPr sz="2600" spc="-5" dirty="0">
                <a:latin typeface="Calibri"/>
                <a:cs typeface="Calibri"/>
              </a:rPr>
              <a:t>table.</a:t>
            </a:r>
            <a:endParaRPr sz="2600" dirty="0">
              <a:latin typeface="Calibri"/>
              <a:cs typeface="Calibri"/>
            </a:endParaRPr>
          </a:p>
          <a:p>
            <a:pPr marL="241300" marR="5080" indent="-228600">
              <a:lnSpc>
                <a:spcPct val="70100"/>
              </a:lnSpc>
              <a:spcBef>
                <a:spcPts val="990"/>
              </a:spcBef>
              <a:buFont typeface="Arial MT"/>
              <a:buChar char="•"/>
              <a:tabLst>
                <a:tab pos="241300" algn="l"/>
              </a:tabLst>
            </a:pPr>
            <a:r>
              <a:rPr sz="2600" dirty="0">
                <a:latin typeface="Calibri"/>
                <a:cs typeface="Calibri"/>
              </a:rPr>
              <a:t>An</a:t>
            </a:r>
            <a:r>
              <a:rPr sz="2600" spc="-10" dirty="0">
                <a:latin typeface="Calibri"/>
                <a:cs typeface="Calibri"/>
              </a:rPr>
              <a:t> </a:t>
            </a:r>
            <a:r>
              <a:rPr sz="2600" spc="-5" dirty="0">
                <a:latin typeface="Calibri"/>
                <a:cs typeface="Calibri"/>
              </a:rPr>
              <a:t>index</a:t>
            </a:r>
            <a:r>
              <a:rPr sz="2600" spc="-20" dirty="0">
                <a:latin typeface="Calibri"/>
                <a:cs typeface="Calibri"/>
              </a:rPr>
              <a:t> </a:t>
            </a:r>
            <a:r>
              <a:rPr sz="2600" spc="-5" dirty="0">
                <a:latin typeface="Calibri"/>
                <a:cs typeface="Calibri"/>
              </a:rPr>
              <a:t>helps</a:t>
            </a:r>
            <a:r>
              <a:rPr sz="2600" spc="-25" dirty="0">
                <a:latin typeface="Calibri"/>
                <a:cs typeface="Calibri"/>
              </a:rPr>
              <a:t> </a:t>
            </a:r>
            <a:r>
              <a:rPr sz="2600" spc="-10" dirty="0">
                <a:latin typeface="Calibri"/>
                <a:cs typeface="Calibri"/>
              </a:rPr>
              <a:t>to</a:t>
            </a:r>
            <a:r>
              <a:rPr sz="2600" spc="5" dirty="0">
                <a:latin typeface="Calibri"/>
                <a:cs typeface="Calibri"/>
              </a:rPr>
              <a:t> </a:t>
            </a:r>
            <a:r>
              <a:rPr sz="2600" spc="-5" dirty="0">
                <a:latin typeface="Calibri"/>
                <a:cs typeface="Calibri"/>
              </a:rPr>
              <a:t>speed</a:t>
            </a:r>
            <a:r>
              <a:rPr sz="2600" spc="-30" dirty="0">
                <a:latin typeface="Calibri"/>
                <a:cs typeface="Calibri"/>
              </a:rPr>
              <a:t> </a:t>
            </a:r>
            <a:r>
              <a:rPr sz="2600" dirty="0">
                <a:latin typeface="Calibri"/>
                <a:cs typeface="Calibri"/>
              </a:rPr>
              <a:t>up</a:t>
            </a:r>
            <a:r>
              <a:rPr sz="2600" spc="-40" dirty="0">
                <a:latin typeface="Calibri"/>
                <a:cs typeface="Calibri"/>
              </a:rPr>
              <a:t> </a:t>
            </a:r>
            <a:r>
              <a:rPr sz="2600" b="1" spc="-5" dirty="0">
                <a:latin typeface="Calibri"/>
                <a:cs typeface="Calibri"/>
              </a:rPr>
              <a:t>SELECT</a:t>
            </a:r>
            <a:r>
              <a:rPr sz="2600" b="1" spc="-40" dirty="0">
                <a:latin typeface="Calibri"/>
                <a:cs typeface="Calibri"/>
              </a:rPr>
              <a:t> </a:t>
            </a:r>
            <a:r>
              <a:rPr sz="2600" spc="-5" dirty="0">
                <a:latin typeface="Calibri"/>
                <a:cs typeface="Calibri"/>
              </a:rPr>
              <a:t>queries</a:t>
            </a:r>
            <a:r>
              <a:rPr sz="2600" spc="-35" dirty="0">
                <a:latin typeface="Calibri"/>
                <a:cs typeface="Calibri"/>
              </a:rPr>
              <a:t> </a:t>
            </a:r>
            <a:r>
              <a:rPr sz="2600" dirty="0">
                <a:latin typeface="Calibri"/>
                <a:cs typeface="Calibri"/>
              </a:rPr>
              <a:t>and</a:t>
            </a:r>
            <a:r>
              <a:rPr sz="2600" spc="10" dirty="0">
                <a:latin typeface="Calibri"/>
                <a:cs typeface="Calibri"/>
              </a:rPr>
              <a:t> </a:t>
            </a:r>
            <a:r>
              <a:rPr sz="2600" b="1" spc="-5" dirty="0">
                <a:latin typeface="Calibri"/>
                <a:cs typeface="Calibri"/>
              </a:rPr>
              <a:t>WHERE</a:t>
            </a:r>
            <a:r>
              <a:rPr sz="2600" b="1" spc="-20" dirty="0">
                <a:latin typeface="Calibri"/>
                <a:cs typeface="Calibri"/>
              </a:rPr>
              <a:t> </a:t>
            </a:r>
            <a:r>
              <a:rPr sz="2600" dirty="0">
                <a:latin typeface="Calibri"/>
                <a:cs typeface="Calibri"/>
              </a:rPr>
              <a:t>clauses,</a:t>
            </a:r>
            <a:r>
              <a:rPr sz="2600" spc="-25" dirty="0">
                <a:latin typeface="Calibri"/>
                <a:cs typeface="Calibri"/>
              </a:rPr>
              <a:t> </a:t>
            </a:r>
            <a:r>
              <a:rPr sz="2600" spc="-5" dirty="0">
                <a:latin typeface="Calibri"/>
                <a:cs typeface="Calibri"/>
              </a:rPr>
              <a:t>but</a:t>
            </a:r>
            <a:r>
              <a:rPr sz="2600" spc="-10" dirty="0">
                <a:latin typeface="Calibri"/>
                <a:cs typeface="Calibri"/>
              </a:rPr>
              <a:t> </a:t>
            </a:r>
            <a:r>
              <a:rPr sz="2600" dirty="0">
                <a:latin typeface="Calibri"/>
                <a:cs typeface="Calibri"/>
              </a:rPr>
              <a:t>it </a:t>
            </a:r>
            <a:r>
              <a:rPr sz="2600" spc="-10" dirty="0">
                <a:latin typeface="Calibri"/>
                <a:cs typeface="Calibri"/>
              </a:rPr>
              <a:t>slows </a:t>
            </a:r>
            <a:r>
              <a:rPr sz="2600" spc="-575" dirty="0">
                <a:latin typeface="Calibri"/>
                <a:cs typeface="Calibri"/>
              </a:rPr>
              <a:t> </a:t>
            </a:r>
            <a:r>
              <a:rPr sz="2600" spc="-5" dirty="0">
                <a:latin typeface="Calibri"/>
                <a:cs typeface="Calibri"/>
              </a:rPr>
              <a:t>down</a:t>
            </a:r>
            <a:r>
              <a:rPr sz="2600" dirty="0">
                <a:latin typeface="Calibri"/>
                <a:cs typeface="Calibri"/>
              </a:rPr>
              <a:t> </a:t>
            </a:r>
            <a:r>
              <a:rPr sz="2600" spc="-15" dirty="0">
                <a:latin typeface="Calibri"/>
                <a:cs typeface="Calibri"/>
              </a:rPr>
              <a:t>data</a:t>
            </a:r>
            <a:r>
              <a:rPr sz="2600" dirty="0">
                <a:latin typeface="Calibri"/>
                <a:cs typeface="Calibri"/>
              </a:rPr>
              <a:t> input,</a:t>
            </a:r>
            <a:r>
              <a:rPr sz="2600" spc="-10" dirty="0">
                <a:latin typeface="Calibri"/>
                <a:cs typeface="Calibri"/>
              </a:rPr>
              <a:t> </a:t>
            </a:r>
            <a:r>
              <a:rPr sz="2600" dirty="0">
                <a:latin typeface="Calibri"/>
                <a:cs typeface="Calibri"/>
              </a:rPr>
              <a:t>with</a:t>
            </a:r>
            <a:r>
              <a:rPr sz="2600" spc="-5" dirty="0">
                <a:latin typeface="Calibri"/>
                <a:cs typeface="Calibri"/>
              </a:rPr>
              <a:t> </a:t>
            </a:r>
            <a:r>
              <a:rPr sz="2600" dirty="0">
                <a:latin typeface="Calibri"/>
                <a:cs typeface="Calibri"/>
              </a:rPr>
              <a:t>the</a:t>
            </a:r>
            <a:r>
              <a:rPr sz="2600" spc="-50" dirty="0">
                <a:latin typeface="Calibri"/>
                <a:cs typeface="Calibri"/>
              </a:rPr>
              <a:t> </a:t>
            </a:r>
            <a:r>
              <a:rPr sz="2600" b="1" spc="-45" dirty="0">
                <a:latin typeface="Calibri"/>
                <a:cs typeface="Calibri"/>
              </a:rPr>
              <a:t>UPDATE</a:t>
            </a:r>
            <a:r>
              <a:rPr sz="2600" b="1" spc="-20" dirty="0">
                <a:latin typeface="Calibri"/>
                <a:cs typeface="Calibri"/>
              </a:rPr>
              <a:t> </a:t>
            </a:r>
            <a:r>
              <a:rPr sz="2600" dirty="0">
                <a:latin typeface="Calibri"/>
                <a:cs typeface="Calibri"/>
              </a:rPr>
              <a:t>and</a:t>
            </a:r>
            <a:r>
              <a:rPr sz="2600" spc="-10" dirty="0">
                <a:latin typeface="Calibri"/>
                <a:cs typeface="Calibri"/>
              </a:rPr>
              <a:t> </a:t>
            </a:r>
            <a:r>
              <a:rPr sz="2600" dirty="0">
                <a:latin typeface="Calibri"/>
                <a:cs typeface="Calibri"/>
              </a:rPr>
              <a:t>the</a:t>
            </a:r>
            <a:r>
              <a:rPr sz="2600" spc="-5" dirty="0">
                <a:latin typeface="Calibri"/>
                <a:cs typeface="Calibri"/>
              </a:rPr>
              <a:t> </a:t>
            </a:r>
            <a:r>
              <a:rPr sz="2600" b="1" spc="-5" dirty="0">
                <a:latin typeface="Calibri"/>
                <a:cs typeface="Calibri"/>
              </a:rPr>
              <a:t>INSERT</a:t>
            </a:r>
            <a:r>
              <a:rPr sz="2600" b="1" spc="-45" dirty="0">
                <a:latin typeface="Calibri"/>
                <a:cs typeface="Calibri"/>
              </a:rPr>
              <a:t> </a:t>
            </a:r>
            <a:r>
              <a:rPr sz="2600" spc="-15" dirty="0">
                <a:latin typeface="Calibri"/>
                <a:cs typeface="Calibri"/>
              </a:rPr>
              <a:t>statements.</a:t>
            </a:r>
            <a:endParaRPr sz="2600" dirty="0">
              <a:latin typeface="Calibri"/>
              <a:cs typeface="Calibri"/>
            </a:endParaRPr>
          </a:p>
          <a:p>
            <a:pPr marL="241300" indent="-228600">
              <a:lnSpc>
                <a:spcPct val="100000"/>
              </a:lnSpc>
              <a:spcBef>
                <a:spcPts val="60"/>
              </a:spcBef>
              <a:buFont typeface="Arial MT"/>
              <a:buChar char="•"/>
              <a:tabLst>
                <a:tab pos="241300" algn="l"/>
              </a:tabLst>
            </a:pPr>
            <a:r>
              <a:rPr sz="2600" b="1" spc="-15" dirty="0">
                <a:latin typeface="Calibri"/>
                <a:cs typeface="Calibri"/>
              </a:rPr>
              <a:t>Indexes</a:t>
            </a:r>
            <a:r>
              <a:rPr sz="2600" b="1" dirty="0">
                <a:latin typeface="Calibri"/>
                <a:cs typeface="Calibri"/>
              </a:rPr>
              <a:t> </a:t>
            </a:r>
            <a:r>
              <a:rPr sz="2600" b="1" spc="-5" dirty="0">
                <a:latin typeface="Calibri"/>
                <a:cs typeface="Calibri"/>
              </a:rPr>
              <a:t>can</a:t>
            </a:r>
            <a:r>
              <a:rPr sz="2600" b="1" dirty="0">
                <a:latin typeface="Calibri"/>
                <a:cs typeface="Calibri"/>
              </a:rPr>
              <a:t> be</a:t>
            </a:r>
            <a:r>
              <a:rPr sz="2600" b="1" spc="5" dirty="0">
                <a:latin typeface="Calibri"/>
                <a:cs typeface="Calibri"/>
              </a:rPr>
              <a:t> </a:t>
            </a:r>
            <a:r>
              <a:rPr sz="2600" b="1" spc="-15" dirty="0">
                <a:latin typeface="Calibri"/>
                <a:cs typeface="Calibri"/>
              </a:rPr>
              <a:t>created</a:t>
            </a:r>
            <a:r>
              <a:rPr sz="2600" b="1" spc="5" dirty="0">
                <a:latin typeface="Calibri"/>
                <a:cs typeface="Calibri"/>
              </a:rPr>
              <a:t> </a:t>
            </a:r>
            <a:r>
              <a:rPr sz="2600" b="1" dirty="0">
                <a:latin typeface="Calibri"/>
                <a:cs typeface="Calibri"/>
              </a:rPr>
              <a:t>or</a:t>
            </a:r>
            <a:r>
              <a:rPr sz="2600" b="1" spc="5" dirty="0">
                <a:latin typeface="Calibri"/>
                <a:cs typeface="Calibri"/>
              </a:rPr>
              <a:t> </a:t>
            </a:r>
            <a:r>
              <a:rPr sz="2600" b="1" spc="-5" dirty="0">
                <a:latin typeface="Calibri"/>
                <a:cs typeface="Calibri"/>
              </a:rPr>
              <a:t>dropped</a:t>
            </a:r>
            <a:r>
              <a:rPr sz="2600" b="1" spc="25" dirty="0">
                <a:latin typeface="Calibri"/>
                <a:cs typeface="Calibri"/>
              </a:rPr>
              <a:t> </a:t>
            </a:r>
            <a:r>
              <a:rPr sz="2600" b="1" spc="-5" dirty="0">
                <a:latin typeface="Calibri"/>
                <a:cs typeface="Calibri"/>
              </a:rPr>
              <a:t>with</a:t>
            </a:r>
            <a:r>
              <a:rPr sz="2600" b="1" spc="5" dirty="0">
                <a:latin typeface="Calibri"/>
                <a:cs typeface="Calibri"/>
              </a:rPr>
              <a:t> </a:t>
            </a:r>
            <a:r>
              <a:rPr sz="2600" b="1" dirty="0">
                <a:latin typeface="Calibri"/>
                <a:cs typeface="Calibri"/>
              </a:rPr>
              <a:t>no </a:t>
            </a:r>
            <a:r>
              <a:rPr sz="2600" b="1" spc="-15" dirty="0">
                <a:latin typeface="Calibri"/>
                <a:cs typeface="Calibri"/>
              </a:rPr>
              <a:t>effect</a:t>
            </a:r>
            <a:r>
              <a:rPr sz="2600" b="1" spc="15" dirty="0">
                <a:latin typeface="Calibri"/>
                <a:cs typeface="Calibri"/>
              </a:rPr>
              <a:t> </a:t>
            </a:r>
            <a:r>
              <a:rPr sz="2600" b="1" dirty="0">
                <a:latin typeface="Calibri"/>
                <a:cs typeface="Calibri"/>
              </a:rPr>
              <a:t>on</a:t>
            </a:r>
            <a:r>
              <a:rPr sz="2600" b="1" spc="5" dirty="0">
                <a:latin typeface="Calibri"/>
                <a:cs typeface="Calibri"/>
              </a:rPr>
              <a:t> </a:t>
            </a:r>
            <a:r>
              <a:rPr sz="2600" b="1" dirty="0">
                <a:latin typeface="Calibri"/>
                <a:cs typeface="Calibri"/>
              </a:rPr>
              <a:t>the</a:t>
            </a:r>
            <a:r>
              <a:rPr sz="2600" b="1" spc="5" dirty="0">
                <a:latin typeface="Calibri"/>
                <a:cs typeface="Calibri"/>
              </a:rPr>
              <a:t> </a:t>
            </a:r>
            <a:r>
              <a:rPr sz="2600" b="1" spc="-15" dirty="0">
                <a:latin typeface="Calibri"/>
                <a:cs typeface="Calibri"/>
              </a:rPr>
              <a:t>data.</a:t>
            </a:r>
            <a:endParaRPr sz="2600" dirty="0">
              <a:latin typeface="Calibri"/>
              <a:cs typeface="Calibri"/>
            </a:endParaRPr>
          </a:p>
          <a:p>
            <a:pPr marL="241300" marR="143510" indent="-228600">
              <a:lnSpc>
                <a:spcPct val="70000"/>
              </a:lnSpc>
              <a:spcBef>
                <a:spcPts val="1010"/>
              </a:spcBef>
              <a:buFont typeface="Arial MT"/>
              <a:buChar char="•"/>
              <a:tabLst>
                <a:tab pos="241300" algn="l"/>
              </a:tabLst>
            </a:pPr>
            <a:r>
              <a:rPr sz="2600" dirty="0">
                <a:latin typeface="Calibri"/>
                <a:cs typeface="Calibri"/>
              </a:rPr>
              <a:t>SQL Server </a:t>
            </a:r>
            <a:r>
              <a:rPr sz="2600" spc="-5" dirty="0">
                <a:latin typeface="Calibri"/>
                <a:cs typeface="Calibri"/>
              </a:rPr>
              <a:t>supports </a:t>
            </a:r>
            <a:r>
              <a:rPr sz="2600" spc="-15" dirty="0">
                <a:latin typeface="Calibri"/>
                <a:cs typeface="Calibri"/>
              </a:rPr>
              <a:t>several </a:t>
            </a:r>
            <a:r>
              <a:rPr sz="2600" dirty="0">
                <a:latin typeface="Calibri"/>
                <a:cs typeface="Calibri"/>
              </a:rPr>
              <a:t>types </a:t>
            </a:r>
            <a:r>
              <a:rPr sz="2600" spc="-5" dirty="0">
                <a:latin typeface="Calibri"/>
                <a:cs typeface="Calibri"/>
              </a:rPr>
              <a:t>of </a:t>
            </a:r>
            <a:r>
              <a:rPr sz="2600" spc="-15" dirty="0">
                <a:latin typeface="Calibri"/>
                <a:cs typeface="Calibri"/>
              </a:rPr>
              <a:t>indexes </a:t>
            </a:r>
            <a:r>
              <a:rPr sz="2600" spc="-5" dirty="0">
                <a:latin typeface="Calibri"/>
                <a:cs typeface="Calibri"/>
              </a:rPr>
              <a:t>but one of </a:t>
            </a:r>
            <a:r>
              <a:rPr sz="2600" dirty="0">
                <a:latin typeface="Calibri"/>
                <a:cs typeface="Calibri"/>
              </a:rPr>
              <a:t>the </a:t>
            </a:r>
            <a:r>
              <a:rPr sz="2600" spc="-5" dirty="0">
                <a:latin typeface="Calibri"/>
                <a:cs typeface="Calibri"/>
              </a:rPr>
              <a:t>most common </a:t>
            </a:r>
            <a:r>
              <a:rPr sz="2600" spc="-575" dirty="0">
                <a:latin typeface="Calibri"/>
                <a:cs typeface="Calibri"/>
              </a:rPr>
              <a:t> </a:t>
            </a:r>
            <a:r>
              <a:rPr sz="2600" dirty="0">
                <a:latin typeface="Calibri"/>
                <a:cs typeface="Calibri"/>
              </a:rPr>
              <a:t>types</a:t>
            </a:r>
            <a:r>
              <a:rPr sz="2600" spc="-25" dirty="0">
                <a:latin typeface="Calibri"/>
                <a:cs typeface="Calibri"/>
              </a:rPr>
              <a:t> </a:t>
            </a:r>
            <a:r>
              <a:rPr sz="2600" dirty="0">
                <a:latin typeface="Calibri"/>
                <a:cs typeface="Calibri"/>
              </a:rPr>
              <a:t>is the</a:t>
            </a:r>
            <a:r>
              <a:rPr sz="2600" spc="-10" dirty="0">
                <a:latin typeface="Calibri"/>
                <a:cs typeface="Calibri"/>
              </a:rPr>
              <a:t> clustered</a:t>
            </a:r>
            <a:r>
              <a:rPr sz="2600" spc="-45" dirty="0">
                <a:latin typeface="Calibri"/>
                <a:cs typeface="Calibri"/>
              </a:rPr>
              <a:t> </a:t>
            </a:r>
            <a:r>
              <a:rPr sz="2600" spc="-5" dirty="0">
                <a:latin typeface="Calibri"/>
                <a:cs typeface="Calibri"/>
              </a:rPr>
              <a:t>index.</a:t>
            </a:r>
            <a:endParaRPr sz="2600" dirty="0">
              <a:latin typeface="Calibri"/>
              <a:cs typeface="Calibri"/>
            </a:endParaRPr>
          </a:p>
          <a:p>
            <a:pPr marL="241300" indent="-228600">
              <a:lnSpc>
                <a:spcPct val="100000"/>
              </a:lnSpc>
              <a:spcBef>
                <a:spcPts val="60"/>
              </a:spcBef>
              <a:buFont typeface="Arial MT"/>
              <a:buChar char="•"/>
              <a:tabLst>
                <a:tab pos="241300" algn="l"/>
              </a:tabLst>
            </a:pPr>
            <a:r>
              <a:rPr sz="2600" spc="-5" dirty="0">
                <a:latin typeface="Calibri"/>
                <a:cs typeface="Calibri"/>
              </a:rPr>
              <a:t>This</a:t>
            </a:r>
            <a:r>
              <a:rPr sz="2600" spc="-20" dirty="0">
                <a:latin typeface="Calibri"/>
                <a:cs typeface="Calibri"/>
              </a:rPr>
              <a:t> </a:t>
            </a:r>
            <a:r>
              <a:rPr sz="2600" dirty="0">
                <a:latin typeface="Calibri"/>
                <a:cs typeface="Calibri"/>
              </a:rPr>
              <a:t>type </a:t>
            </a:r>
            <a:r>
              <a:rPr sz="2600" spc="-5" dirty="0">
                <a:latin typeface="Calibri"/>
                <a:cs typeface="Calibri"/>
              </a:rPr>
              <a:t>of</a:t>
            </a:r>
            <a:r>
              <a:rPr sz="2600" dirty="0">
                <a:latin typeface="Calibri"/>
                <a:cs typeface="Calibri"/>
              </a:rPr>
              <a:t> </a:t>
            </a:r>
            <a:r>
              <a:rPr sz="2600" spc="-5" dirty="0">
                <a:latin typeface="Calibri"/>
                <a:cs typeface="Calibri"/>
              </a:rPr>
              <a:t>index</a:t>
            </a:r>
            <a:r>
              <a:rPr sz="2600" spc="-25" dirty="0">
                <a:latin typeface="Calibri"/>
                <a:cs typeface="Calibri"/>
              </a:rPr>
              <a:t> </a:t>
            </a:r>
            <a:r>
              <a:rPr sz="2600" dirty="0">
                <a:latin typeface="Calibri"/>
                <a:cs typeface="Calibri"/>
              </a:rPr>
              <a:t>is</a:t>
            </a:r>
            <a:r>
              <a:rPr sz="2600" spc="-10" dirty="0">
                <a:latin typeface="Calibri"/>
                <a:cs typeface="Calibri"/>
              </a:rPr>
              <a:t> </a:t>
            </a:r>
            <a:r>
              <a:rPr sz="2600" spc="-5" dirty="0">
                <a:latin typeface="Calibri"/>
                <a:cs typeface="Calibri"/>
              </a:rPr>
              <a:t>automatically</a:t>
            </a:r>
            <a:r>
              <a:rPr sz="2600" spc="5" dirty="0">
                <a:latin typeface="Calibri"/>
                <a:cs typeface="Calibri"/>
              </a:rPr>
              <a:t> </a:t>
            </a:r>
            <a:r>
              <a:rPr sz="2600" spc="-10" dirty="0">
                <a:latin typeface="Calibri"/>
                <a:cs typeface="Calibri"/>
              </a:rPr>
              <a:t>created</a:t>
            </a:r>
            <a:r>
              <a:rPr sz="2600" spc="-20" dirty="0">
                <a:latin typeface="Calibri"/>
                <a:cs typeface="Calibri"/>
              </a:rPr>
              <a:t> </a:t>
            </a:r>
            <a:r>
              <a:rPr sz="2600" dirty="0">
                <a:latin typeface="Calibri"/>
                <a:cs typeface="Calibri"/>
              </a:rPr>
              <a:t>with a primary </a:t>
            </a:r>
            <a:r>
              <a:rPr sz="2600" spc="-65" dirty="0">
                <a:latin typeface="Calibri"/>
                <a:cs typeface="Calibri"/>
              </a:rPr>
              <a:t>key.</a:t>
            </a:r>
            <a:endParaRPr sz="26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40" y="613004"/>
            <a:ext cx="8756651" cy="690574"/>
          </a:xfrm>
          <a:prstGeom prst="rect">
            <a:avLst/>
          </a:prstGeom>
        </p:spPr>
        <p:txBody>
          <a:bodyPr vert="horz" wrap="square" lIns="0" tIns="13335" rIns="0" bIns="0" rtlCol="0">
            <a:spAutoFit/>
          </a:bodyPr>
          <a:lstStyle/>
          <a:p>
            <a:pPr marL="12700">
              <a:lnSpc>
                <a:spcPct val="100000"/>
              </a:lnSpc>
              <a:spcBef>
                <a:spcPts val="105"/>
              </a:spcBef>
            </a:pPr>
            <a:r>
              <a:rPr lang="en-US" sz="4400" dirty="0" err="1"/>
              <a:t>Cntd</a:t>
            </a:r>
            <a:r>
              <a:rPr lang="en-US" sz="4400" dirty="0"/>
              <a:t>.. </a:t>
            </a:r>
            <a:endParaRPr sz="4400" dirty="0"/>
          </a:p>
        </p:txBody>
      </p:sp>
      <p:sp>
        <p:nvSpPr>
          <p:cNvPr id="3" name="object 3"/>
          <p:cNvSpPr txBox="1"/>
          <p:nvPr/>
        </p:nvSpPr>
        <p:spPr>
          <a:xfrm>
            <a:off x="916940" y="1764541"/>
            <a:ext cx="9914891" cy="3937616"/>
          </a:xfrm>
          <a:prstGeom prst="rect">
            <a:avLst/>
          </a:prstGeom>
        </p:spPr>
        <p:txBody>
          <a:bodyPr vert="horz" wrap="square" lIns="0" tIns="104775" rIns="0" bIns="0" rtlCol="0">
            <a:spAutoFit/>
          </a:bodyPr>
          <a:lstStyle/>
          <a:p>
            <a:pPr marL="241300" marR="208279" indent="-228600">
              <a:lnSpc>
                <a:spcPct val="70000"/>
              </a:lnSpc>
              <a:spcBef>
                <a:spcPts val="825"/>
              </a:spcBef>
              <a:buFont typeface="Arial MT"/>
              <a:buChar char="•"/>
              <a:tabLst>
                <a:tab pos="240665" algn="l"/>
                <a:tab pos="241300" algn="l"/>
              </a:tabLst>
            </a:pPr>
            <a:r>
              <a:rPr sz="2000" spc="-5" dirty="0">
                <a:latin typeface="Calibri"/>
                <a:cs typeface="Calibri"/>
              </a:rPr>
              <a:t>The </a:t>
            </a:r>
            <a:r>
              <a:rPr sz="2000" dirty="0">
                <a:latin typeface="Calibri"/>
                <a:cs typeface="Calibri"/>
              </a:rPr>
              <a:t>secondary </a:t>
            </a:r>
            <a:r>
              <a:rPr sz="2000" spc="-5" dirty="0">
                <a:latin typeface="Calibri"/>
                <a:cs typeface="Calibri"/>
              </a:rPr>
              <a:t>Index </a:t>
            </a:r>
            <a:r>
              <a:rPr sz="2000" dirty="0">
                <a:latin typeface="Calibri"/>
                <a:cs typeface="Calibri"/>
              </a:rPr>
              <a:t>in </a:t>
            </a:r>
            <a:r>
              <a:rPr sz="2000" spc="5" dirty="0">
                <a:latin typeface="Calibri"/>
                <a:cs typeface="Calibri"/>
              </a:rPr>
              <a:t>DBMS </a:t>
            </a:r>
            <a:r>
              <a:rPr sz="2000" dirty="0">
                <a:latin typeface="Calibri"/>
                <a:cs typeface="Calibri"/>
              </a:rPr>
              <a:t>can be </a:t>
            </a:r>
            <a:r>
              <a:rPr sz="2000" spc="-10" dirty="0">
                <a:latin typeface="Calibri"/>
                <a:cs typeface="Calibri"/>
              </a:rPr>
              <a:t>generated </a:t>
            </a:r>
            <a:r>
              <a:rPr sz="2000" spc="-5" dirty="0">
                <a:latin typeface="Calibri"/>
                <a:cs typeface="Calibri"/>
              </a:rPr>
              <a:t>by </a:t>
            </a:r>
            <a:r>
              <a:rPr sz="2000" dirty="0">
                <a:latin typeface="Calibri"/>
                <a:cs typeface="Calibri"/>
              </a:rPr>
              <a:t>a </a:t>
            </a:r>
            <a:r>
              <a:rPr sz="2000" spc="-5" dirty="0">
                <a:latin typeface="Calibri"/>
                <a:cs typeface="Calibri"/>
              </a:rPr>
              <a:t>field </a:t>
            </a:r>
            <a:r>
              <a:rPr sz="2000" dirty="0">
                <a:latin typeface="Calibri"/>
                <a:cs typeface="Calibri"/>
              </a:rPr>
              <a:t>which has a unique </a:t>
            </a:r>
            <a:r>
              <a:rPr sz="2000" spc="-5" dirty="0">
                <a:latin typeface="Calibri"/>
                <a:cs typeface="Calibri"/>
              </a:rPr>
              <a:t>value </a:t>
            </a:r>
            <a:r>
              <a:rPr sz="2000" spc="-15" dirty="0">
                <a:latin typeface="Calibri"/>
                <a:cs typeface="Calibri"/>
              </a:rPr>
              <a:t>for </a:t>
            </a:r>
            <a:r>
              <a:rPr sz="2000" dirty="0">
                <a:latin typeface="Calibri"/>
                <a:cs typeface="Calibri"/>
              </a:rPr>
              <a:t>each </a:t>
            </a:r>
            <a:r>
              <a:rPr sz="2000" spc="-440" dirty="0">
                <a:latin typeface="Calibri"/>
                <a:cs typeface="Calibri"/>
              </a:rPr>
              <a:t> </a:t>
            </a:r>
            <a:r>
              <a:rPr sz="2000" spc="-10" dirty="0">
                <a:latin typeface="Calibri"/>
                <a:cs typeface="Calibri"/>
              </a:rPr>
              <a:t>record,</a:t>
            </a:r>
            <a:r>
              <a:rPr sz="2000" spc="-25" dirty="0">
                <a:latin typeface="Calibri"/>
                <a:cs typeface="Calibri"/>
              </a:rPr>
              <a:t> </a:t>
            </a:r>
            <a:r>
              <a:rPr sz="2000" dirty="0">
                <a:latin typeface="Calibri"/>
                <a:cs typeface="Calibri"/>
              </a:rPr>
              <a:t>and</a:t>
            </a:r>
            <a:r>
              <a:rPr sz="2000" spc="-5" dirty="0">
                <a:latin typeface="Calibri"/>
                <a:cs typeface="Calibri"/>
              </a:rPr>
              <a:t> </a:t>
            </a:r>
            <a:r>
              <a:rPr sz="2000" dirty="0">
                <a:latin typeface="Calibri"/>
                <a:cs typeface="Calibri"/>
              </a:rPr>
              <a:t>it should</a:t>
            </a:r>
            <a:r>
              <a:rPr sz="2000" spc="-10" dirty="0">
                <a:latin typeface="Calibri"/>
                <a:cs typeface="Calibri"/>
              </a:rPr>
              <a:t> </a:t>
            </a:r>
            <a:r>
              <a:rPr sz="2000" dirty="0">
                <a:latin typeface="Calibri"/>
                <a:cs typeface="Calibri"/>
              </a:rPr>
              <a:t>be</a:t>
            </a:r>
            <a:r>
              <a:rPr sz="2000" spc="-10" dirty="0">
                <a:latin typeface="Calibri"/>
                <a:cs typeface="Calibri"/>
              </a:rPr>
              <a:t> </a:t>
            </a:r>
            <a:r>
              <a:rPr sz="2000" dirty="0">
                <a:latin typeface="Calibri"/>
                <a:cs typeface="Calibri"/>
              </a:rPr>
              <a:t>a </a:t>
            </a:r>
            <a:r>
              <a:rPr sz="2000" spc="-5" dirty="0">
                <a:latin typeface="Calibri"/>
                <a:cs typeface="Calibri"/>
              </a:rPr>
              <a:t>candidate</a:t>
            </a:r>
            <a:r>
              <a:rPr sz="2000" dirty="0">
                <a:latin typeface="Calibri"/>
                <a:cs typeface="Calibri"/>
              </a:rPr>
              <a:t> </a:t>
            </a:r>
            <a:r>
              <a:rPr sz="2000" spc="-50" dirty="0">
                <a:latin typeface="Calibri"/>
                <a:cs typeface="Calibri"/>
              </a:rPr>
              <a:t>key.</a:t>
            </a:r>
            <a:endParaRPr sz="2000">
              <a:latin typeface="Calibri"/>
              <a:cs typeface="Calibri"/>
            </a:endParaRPr>
          </a:p>
          <a:p>
            <a:pPr marL="241300" indent="-228600">
              <a:lnSpc>
                <a:spcPct val="100000"/>
              </a:lnSpc>
              <a:spcBef>
                <a:spcPts val="275"/>
              </a:spcBef>
              <a:buFont typeface="Arial MT"/>
              <a:buChar char="•"/>
              <a:tabLst>
                <a:tab pos="240665" algn="l"/>
                <a:tab pos="241300" algn="l"/>
              </a:tabLst>
            </a:pPr>
            <a:r>
              <a:rPr sz="2000" dirty="0">
                <a:latin typeface="Calibri"/>
                <a:cs typeface="Calibri"/>
              </a:rPr>
              <a:t>It</a:t>
            </a:r>
            <a:r>
              <a:rPr sz="2000" spc="-10" dirty="0">
                <a:latin typeface="Calibri"/>
                <a:cs typeface="Calibri"/>
              </a:rPr>
              <a:t> </a:t>
            </a:r>
            <a:r>
              <a:rPr sz="2000" dirty="0">
                <a:latin typeface="Calibri"/>
                <a:cs typeface="Calibri"/>
              </a:rPr>
              <a:t>is</a:t>
            </a:r>
            <a:r>
              <a:rPr sz="2000" spc="5" dirty="0">
                <a:latin typeface="Calibri"/>
                <a:cs typeface="Calibri"/>
              </a:rPr>
              <a:t> </a:t>
            </a:r>
            <a:r>
              <a:rPr sz="2000" dirty="0">
                <a:latin typeface="Calibri"/>
                <a:cs typeface="Calibri"/>
              </a:rPr>
              <a:t>also known as a </a:t>
            </a:r>
            <a:r>
              <a:rPr sz="2000" spc="-10" dirty="0">
                <a:latin typeface="Calibri"/>
                <a:cs typeface="Calibri"/>
              </a:rPr>
              <a:t>non-clustering</a:t>
            </a:r>
            <a:r>
              <a:rPr sz="2000" spc="-5" dirty="0">
                <a:latin typeface="Calibri"/>
                <a:cs typeface="Calibri"/>
              </a:rPr>
              <a:t> </a:t>
            </a:r>
            <a:r>
              <a:rPr sz="2000" spc="-10" dirty="0">
                <a:latin typeface="Calibri"/>
                <a:cs typeface="Calibri"/>
              </a:rPr>
              <a:t>index.</a:t>
            </a:r>
            <a:endParaRPr sz="2000">
              <a:latin typeface="Calibri"/>
              <a:cs typeface="Calibri"/>
            </a:endParaRPr>
          </a:p>
          <a:p>
            <a:pPr marL="241300" indent="-228600">
              <a:lnSpc>
                <a:spcPct val="100000"/>
              </a:lnSpc>
              <a:spcBef>
                <a:spcPts val="285"/>
              </a:spcBef>
              <a:buFont typeface="Arial MT"/>
              <a:buChar char="•"/>
              <a:tabLst>
                <a:tab pos="240665" algn="l"/>
                <a:tab pos="241300" algn="l"/>
              </a:tabLst>
            </a:pPr>
            <a:r>
              <a:rPr sz="2000" dirty="0">
                <a:latin typeface="Calibri"/>
                <a:cs typeface="Calibri"/>
              </a:rPr>
              <a:t>If</a:t>
            </a:r>
            <a:r>
              <a:rPr sz="2000" spc="-5" dirty="0">
                <a:latin typeface="Calibri"/>
                <a:cs typeface="Calibri"/>
              </a:rPr>
              <a:t> </a:t>
            </a:r>
            <a:r>
              <a:rPr sz="2000" dirty="0">
                <a:latin typeface="Calibri"/>
                <a:cs typeface="Calibri"/>
              </a:rPr>
              <a:t>the</a:t>
            </a:r>
            <a:r>
              <a:rPr sz="2000" spc="5" dirty="0">
                <a:latin typeface="Calibri"/>
                <a:cs typeface="Calibri"/>
              </a:rPr>
              <a:t> </a:t>
            </a:r>
            <a:r>
              <a:rPr sz="2000" dirty="0">
                <a:latin typeface="Calibri"/>
                <a:cs typeface="Calibri"/>
              </a:rPr>
              <a:t>mapping</a:t>
            </a:r>
            <a:r>
              <a:rPr sz="2000" spc="-10" dirty="0">
                <a:latin typeface="Calibri"/>
                <a:cs typeface="Calibri"/>
              </a:rPr>
              <a:t> </a:t>
            </a:r>
            <a:r>
              <a:rPr sz="2000" spc="-15" dirty="0">
                <a:latin typeface="Calibri"/>
                <a:cs typeface="Calibri"/>
              </a:rPr>
              <a:t>size</a:t>
            </a:r>
            <a:r>
              <a:rPr sz="2000" spc="20" dirty="0">
                <a:latin typeface="Calibri"/>
                <a:cs typeface="Calibri"/>
              </a:rPr>
              <a:t> </a:t>
            </a:r>
            <a:r>
              <a:rPr sz="2000" spc="-15" dirty="0">
                <a:latin typeface="Calibri"/>
                <a:cs typeface="Calibri"/>
              </a:rPr>
              <a:t>grows</a:t>
            </a:r>
            <a:r>
              <a:rPr sz="2000" spc="-10" dirty="0">
                <a:latin typeface="Calibri"/>
                <a:cs typeface="Calibri"/>
              </a:rPr>
              <a:t> </a:t>
            </a:r>
            <a:r>
              <a:rPr sz="2000" dirty="0">
                <a:latin typeface="Calibri"/>
                <a:cs typeface="Calibri"/>
              </a:rPr>
              <a:t>then</a:t>
            </a:r>
            <a:r>
              <a:rPr sz="2000" spc="5" dirty="0">
                <a:latin typeface="Calibri"/>
                <a:cs typeface="Calibri"/>
              </a:rPr>
              <a:t> </a:t>
            </a:r>
            <a:r>
              <a:rPr sz="2000" spc="-10" dirty="0">
                <a:latin typeface="Calibri"/>
                <a:cs typeface="Calibri"/>
              </a:rPr>
              <a:t>fetching</a:t>
            </a:r>
            <a:r>
              <a:rPr sz="2000" spc="5" dirty="0">
                <a:latin typeface="Calibri"/>
                <a:cs typeface="Calibri"/>
              </a:rPr>
              <a:t> </a:t>
            </a:r>
            <a:r>
              <a:rPr sz="2000" dirty="0">
                <a:latin typeface="Calibri"/>
                <a:cs typeface="Calibri"/>
              </a:rPr>
              <a:t>the</a:t>
            </a:r>
            <a:r>
              <a:rPr sz="2000" spc="-5" dirty="0">
                <a:latin typeface="Calibri"/>
                <a:cs typeface="Calibri"/>
              </a:rPr>
              <a:t> address</a:t>
            </a:r>
            <a:r>
              <a:rPr sz="2000" spc="15" dirty="0">
                <a:latin typeface="Calibri"/>
                <a:cs typeface="Calibri"/>
              </a:rPr>
              <a:t> </a:t>
            </a:r>
            <a:r>
              <a:rPr sz="2000" dirty="0">
                <a:latin typeface="Calibri"/>
                <a:cs typeface="Calibri"/>
              </a:rPr>
              <a:t>itself</a:t>
            </a:r>
            <a:r>
              <a:rPr sz="2000" spc="15" dirty="0">
                <a:latin typeface="Calibri"/>
                <a:cs typeface="Calibri"/>
              </a:rPr>
              <a:t> </a:t>
            </a:r>
            <a:r>
              <a:rPr sz="2000" spc="-5" dirty="0">
                <a:latin typeface="Calibri"/>
                <a:cs typeface="Calibri"/>
              </a:rPr>
              <a:t>becomes</a:t>
            </a:r>
            <a:r>
              <a:rPr sz="2000" spc="5" dirty="0">
                <a:latin typeface="Calibri"/>
                <a:cs typeface="Calibri"/>
              </a:rPr>
              <a:t> </a:t>
            </a:r>
            <a:r>
              <a:rPr sz="2000" spc="-35" dirty="0">
                <a:latin typeface="Calibri"/>
                <a:cs typeface="Calibri"/>
              </a:rPr>
              <a:t>slower.</a:t>
            </a:r>
            <a:endParaRPr sz="2000">
              <a:latin typeface="Calibri"/>
              <a:cs typeface="Calibri"/>
            </a:endParaRPr>
          </a:p>
          <a:p>
            <a:pPr marL="241300" marR="669290" indent="-228600">
              <a:lnSpc>
                <a:spcPct val="70000"/>
              </a:lnSpc>
              <a:spcBef>
                <a:spcPts val="1000"/>
              </a:spcBef>
              <a:buFont typeface="Arial MT"/>
              <a:buChar char="•"/>
              <a:tabLst>
                <a:tab pos="240665" algn="l"/>
                <a:tab pos="241300" algn="l"/>
              </a:tabLst>
            </a:pPr>
            <a:r>
              <a:rPr sz="2000" dirty="0">
                <a:latin typeface="Calibri"/>
                <a:cs typeface="Calibri"/>
              </a:rPr>
              <a:t>In</a:t>
            </a:r>
            <a:r>
              <a:rPr sz="2000" spc="5" dirty="0">
                <a:latin typeface="Calibri"/>
                <a:cs typeface="Calibri"/>
              </a:rPr>
              <a:t> </a:t>
            </a:r>
            <a:r>
              <a:rPr sz="2000" dirty="0">
                <a:latin typeface="Calibri"/>
                <a:cs typeface="Calibri"/>
              </a:rPr>
              <a:t>this</a:t>
            </a:r>
            <a:r>
              <a:rPr sz="2000" spc="5" dirty="0">
                <a:latin typeface="Calibri"/>
                <a:cs typeface="Calibri"/>
              </a:rPr>
              <a:t> </a:t>
            </a:r>
            <a:r>
              <a:rPr sz="2000" dirty="0">
                <a:latin typeface="Calibri"/>
                <a:cs typeface="Calibri"/>
              </a:rPr>
              <a:t>case,</a:t>
            </a:r>
            <a:r>
              <a:rPr sz="2000" spc="5" dirty="0">
                <a:latin typeface="Calibri"/>
                <a:cs typeface="Calibri"/>
              </a:rPr>
              <a:t> </a:t>
            </a:r>
            <a:r>
              <a:rPr sz="2000" dirty="0">
                <a:latin typeface="Calibri"/>
                <a:cs typeface="Calibri"/>
              </a:rPr>
              <a:t>the </a:t>
            </a:r>
            <a:r>
              <a:rPr sz="2000" spc="-10" dirty="0">
                <a:latin typeface="Calibri"/>
                <a:cs typeface="Calibri"/>
              </a:rPr>
              <a:t>sparse</a:t>
            </a:r>
            <a:r>
              <a:rPr sz="2000" spc="25" dirty="0">
                <a:latin typeface="Calibri"/>
                <a:cs typeface="Calibri"/>
              </a:rPr>
              <a:t> </a:t>
            </a:r>
            <a:r>
              <a:rPr sz="2000" spc="-10" dirty="0">
                <a:latin typeface="Calibri"/>
                <a:cs typeface="Calibri"/>
              </a:rPr>
              <a:t>index</a:t>
            </a:r>
            <a:r>
              <a:rPr sz="2000" spc="-5" dirty="0">
                <a:latin typeface="Calibri"/>
                <a:cs typeface="Calibri"/>
              </a:rPr>
              <a:t> will</a:t>
            </a:r>
            <a:r>
              <a:rPr sz="2000" spc="15" dirty="0">
                <a:latin typeface="Calibri"/>
                <a:cs typeface="Calibri"/>
              </a:rPr>
              <a:t> </a:t>
            </a:r>
            <a:r>
              <a:rPr sz="2000" dirty="0">
                <a:latin typeface="Calibri"/>
                <a:cs typeface="Calibri"/>
              </a:rPr>
              <a:t>not </a:t>
            </a:r>
            <a:r>
              <a:rPr sz="2000" spc="-5" dirty="0">
                <a:latin typeface="Calibri"/>
                <a:cs typeface="Calibri"/>
              </a:rPr>
              <a:t>be</a:t>
            </a:r>
            <a:r>
              <a:rPr sz="2000" dirty="0">
                <a:latin typeface="Calibri"/>
                <a:cs typeface="Calibri"/>
              </a:rPr>
              <a:t> </a:t>
            </a:r>
            <a:r>
              <a:rPr sz="2000" spc="-10" dirty="0">
                <a:latin typeface="Calibri"/>
                <a:cs typeface="Calibri"/>
              </a:rPr>
              <a:t>efficient.</a:t>
            </a:r>
            <a:r>
              <a:rPr sz="2000" spc="25" dirty="0">
                <a:latin typeface="Calibri"/>
                <a:cs typeface="Calibri"/>
              </a:rPr>
              <a:t> </a:t>
            </a:r>
            <a:r>
              <a:rPr sz="2000" spc="-95" dirty="0">
                <a:latin typeface="Calibri"/>
                <a:cs typeface="Calibri"/>
              </a:rPr>
              <a:t>To</a:t>
            </a:r>
            <a:r>
              <a:rPr sz="2000" dirty="0">
                <a:latin typeface="Calibri"/>
                <a:cs typeface="Calibri"/>
              </a:rPr>
              <a:t> </a:t>
            </a:r>
            <a:r>
              <a:rPr sz="2000" spc="-10" dirty="0">
                <a:latin typeface="Calibri"/>
                <a:cs typeface="Calibri"/>
              </a:rPr>
              <a:t>overcome </a:t>
            </a:r>
            <a:r>
              <a:rPr sz="2000" dirty="0">
                <a:latin typeface="Calibri"/>
                <a:cs typeface="Calibri"/>
              </a:rPr>
              <a:t>this</a:t>
            </a:r>
            <a:r>
              <a:rPr sz="2000" spc="15" dirty="0">
                <a:latin typeface="Calibri"/>
                <a:cs typeface="Calibri"/>
              </a:rPr>
              <a:t> </a:t>
            </a:r>
            <a:r>
              <a:rPr sz="2000" spc="-5" dirty="0">
                <a:latin typeface="Calibri"/>
                <a:cs typeface="Calibri"/>
              </a:rPr>
              <a:t>problem,</a:t>
            </a:r>
            <a:r>
              <a:rPr sz="2000" spc="5" dirty="0">
                <a:latin typeface="Calibri"/>
                <a:cs typeface="Calibri"/>
              </a:rPr>
              <a:t> </a:t>
            </a:r>
            <a:r>
              <a:rPr sz="2000" dirty="0">
                <a:latin typeface="Calibri"/>
                <a:cs typeface="Calibri"/>
              </a:rPr>
              <a:t>secondary </a:t>
            </a:r>
            <a:r>
              <a:rPr sz="2000" spc="-440" dirty="0">
                <a:latin typeface="Calibri"/>
                <a:cs typeface="Calibri"/>
              </a:rPr>
              <a:t> </a:t>
            </a:r>
            <a:r>
              <a:rPr sz="2000" spc="-5" dirty="0">
                <a:latin typeface="Calibri"/>
                <a:cs typeface="Calibri"/>
              </a:rPr>
              <a:t>indexing</a:t>
            </a:r>
            <a:r>
              <a:rPr sz="2000" spc="-10" dirty="0">
                <a:latin typeface="Calibri"/>
                <a:cs typeface="Calibri"/>
              </a:rPr>
              <a:t> </a:t>
            </a:r>
            <a:r>
              <a:rPr sz="2000" dirty="0">
                <a:latin typeface="Calibri"/>
                <a:cs typeface="Calibri"/>
              </a:rPr>
              <a:t>is</a:t>
            </a:r>
            <a:r>
              <a:rPr sz="2000" spc="5" dirty="0">
                <a:latin typeface="Calibri"/>
                <a:cs typeface="Calibri"/>
              </a:rPr>
              <a:t> </a:t>
            </a:r>
            <a:r>
              <a:rPr sz="2000" spc="-5" dirty="0">
                <a:latin typeface="Calibri"/>
                <a:cs typeface="Calibri"/>
              </a:rPr>
              <a:t>introduced.</a:t>
            </a:r>
            <a:endParaRPr sz="2000">
              <a:latin typeface="Calibri"/>
              <a:cs typeface="Calibri"/>
            </a:endParaRPr>
          </a:p>
          <a:p>
            <a:pPr marL="241300" indent="-228600">
              <a:lnSpc>
                <a:spcPct val="100000"/>
              </a:lnSpc>
              <a:spcBef>
                <a:spcPts val="275"/>
              </a:spcBef>
              <a:buFont typeface="Arial MT"/>
              <a:buChar char="•"/>
              <a:tabLst>
                <a:tab pos="240665" algn="l"/>
                <a:tab pos="241300" algn="l"/>
              </a:tabLst>
            </a:pPr>
            <a:r>
              <a:rPr sz="2000" dirty="0">
                <a:latin typeface="Calibri"/>
                <a:cs typeface="Calibri"/>
              </a:rPr>
              <a:t>In secondary</a:t>
            </a:r>
            <a:r>
              <a:rPr sz="2000" spc="-25" dirty="0">
                <a:latin typeface="Calibri"/>
                <a:cs typeface="Calibri"/>
              </a:rPr>
              <a:t> </a:t>
            </a:r>
            <a:r>
              <a:rPr sz="2000" spc="-5" dirty="0">
                <a:latin typeface="Calibri"/>
                <a:cs typeface="Calibri"/>
              </a:rPr>
              <a:t>indexing,</a:t>
            </a:r>
            <a:r>
              <a:rPr sz="2000" spc="5" dirty="0">
                <a:latin typeface="Calibri"/>
                <a:cs typeface="Calibri"/>
              </a:rPr>
              <a:t> </a:t>
            </a:r>
            <a:r>
              <a:rPr sz="2000" spc="-15" dirty="0">
                <a:latin typeface="Calibri"/>
                <a:cs typeface="Calibri"/>
              </a:rPr>
              <a:t>to</a:t>
            </a:r>
            <a:r>
              <a:rPr sz="2000" dirty="0">
                <a:latin typeface="Calibri"/>
                <a:cs typeface="Calibri"/>
              </a:rPr>
              <a:t> </a:t>
            </a:r>
            <a:r>
              <a:rPr sz="2000" spc="-5" dirty="0">
                <a:latin typeface="Calibri"/>
                <a:cs typeface="Calibri"/>
              </a:rPr>
              <a:t>reduce </a:t>
            </a:r>
            <a:r>
              <a:rPr sz="2000" dirty="0">
                <a:latin typeface="Calibri"/>
                <a:cs typeface="Calibri"/>
              </a:rPr>
              <a:t>the</a:t>
            </a:r>
            <a:r>
              <a:rPr sz="2000" spc="-10" dirty="0">
                <a:latin typeface="Calibri"/>
                <a:cs typeface="Calibri"/>
              </a:rPr>
              <a:t> </a:t>
            </a:r>
            <a:r>
              <a:rPr sz="2000" spc="-15" dirty="0">
                <a:latin typeface="Calibri"/>
                <a:cs typeface="Calibri"/>
              </a:rPr>
              <a:t>size</a:t>
            </a:r>
            <a:r>
              <a:rPr sz="2000" spc="20" dirty="0">
                <a:latin typeface="Calibri"/>
                <a:cs typeface="Calibri"/>
              </a:rPr>
              <a:t> </a:t>
            </a:r>
            <a:r>
              <a:rPr sz="2000" spc="-5" dirty="0">
                <a:latin typeface="Calibri"/>
                <a:cs typeface="Calibri"/>
              </a:rPr>
              <a:t>of</a:t>
            </a:r>
            <a:r>
              <a:rPr sz="2000" dirty="0">
                <a:latin typeface="Calibri"/>
                <a:cs typeface="Calibri"/>
              </a:rPr>
              <a:t> </a:t>
            </a:r>
            <a:r>
              <a:rPr sz="2000" spc="5" dirty="0">
                <a:latin typeface="Calibri"/>
                <a:cs typeface="Calibri"/>
              </a:rPr>
              <a:t>mapping,</a:t>
            </a:r>
            <a:r>
              <a:rPr sz="2000" spc="-15" dirty="0">
                <a:latin typeface="Calibri"/>
                <a:cs typeface="Calibri"/>
              </a:rPr>
              <a:t> </a:t>
            </a:r>
            <a:r>
              <a:rPr sz="2000" dirty="0">
                <a:latin typeface="Calibri"/>
                <a:cs typeface="Calibri"/>
              </a:rPr>
              <a:t>another</a:t>
            </a:r>
            <a:r>
              <a:rPr sz="2000" spc="-5" dirty="0">
                <a:latin typeface="Calibri"/>
                <a:cs typeface="Calibri"/>
              </a:rPr>
              <a:t> </a:t>
            </a:r>
            <a:r>
              <a:rPr sz="2000" spc="-10" dirty="0">
                <a:latin typeface="Calibri"/>
                <a:cs typeface="Calibri"/>
              </a:rPr>
              <a:t>level</a:t>
            </a:r>
            <a:r>
              <a:rPr sz="2000" spc="20" dirty="0">
                <a:latin typeface="Calibri"/>
                <a:cs typeface="Calibri"/>
              </a:rPr>
              <a:t> </a:t>
            </a:r>
            <a:r>
              <a:rPr sz="2000" spc="-5" dirty="0">
                <a:latin typeface="Calibri"/>
                <a:cs typeface="Calibri"/>
              </a:rPr>
              <a:t>of</a:t>
            </a:r>
            <a:r>
              <a:rPr sz="2000" dirty="0">
                <a:latin typeface="Calibri"/>
                <a:cs typeface="Calibri"/>
              </a:rPr>
              <a:t> </a:t>
            </a:r>
            <a:r>
              <a:rPr sz="2000" spc="-10" dirty="0">
                <a:latin typeface="Calibri"/>
                <a:cs typeface="Calibri"/>
              </a:rPr>
              <a:t>indexing</a:t>
            </a:r>
            <a:r>
              <a:rPr sz="2000" dirty="0">
                <a:latin typeface="Calibri"/>
                <a:cs typeface="Calibri"/>
              </a:rPr>
              <a:t> is </a:t>
            </a:r>
            <a:r>
              <a:rPr sz="2000" spc="-5" dirty="0">
                <a:latin typeface="Calibri"/>
                <a:cs typeface="Calibri"/>
              </a:rPr>
              <a:t>introduced.</a:t>
            </a:r>
            <a:endParaRPr sz="2000">
              <a:latin typeface="Calibri"/>
              <a:cs typeface="Calibri"/>
            </a:endParaRPr>
          </a:p>
          <a:p>
            <a:pPr marL="241300" indent="-228600">
              <a:lnSpc>
                <a:spcPts val="2039"/>
              </a:lnSpc>
              <a:spcBef>
                <a:spcPts val="290"/>
              </a:spcBef>
              <a:buFont typeface="Arial MT"/>
              <a:buChar char="•"/>
              <a:tabLst>
                <a:tab pos="240665" algn="l"/>
                <a:tab pos="241300" algn="l"/>
              </a:tabLst>
            </a:pPr>
            <a:r>
              <a:rPr sz="2000" dirty="0">
                <a:latin typeface="Calibri"/>
                <a:cs typeface="Calibri"/>
              </a:rPr>
              <a:t>In this method,</a:t>
            </a:r>
            <a:r>
              <a:rPr sz="2000" spc="5" dirty="0">
                <a:latin typeface="Calibri"/>
                <a:cs typeface="Calibri"/>
              </a:rPr>
              <a:t> </a:t>
            </a:r>
            <a:r>
              <a:rPr sz="2000" dirty="0">
                <a:latin typeface="Calibri"/>
                <a:cs typeface="Calibri"/>
              </a:rPr>
              <a:t>the huge</a:t>
            </a:r>
            <a:r>
              <a:rPr sz="2000" spc="-20" dirty="0">
                <a:latin typeface="Calibri"/>
                <a:cs typeface="Calibri"/>
              </a:rPr>
              <a:t> </a:t>
            </a:r>
            <a:r>
              <a:rPr sz="2000" spc="-10" dirty="0">
                <a:latin typeface="Calibri"/>
                <a:cs typeface="Calibri"/>
              </a:rPr>
              <a:t>range</a:t>
            </a:r>
            <a:r>
              <a:rPr sz="2000" spc="-25" dirty="0">
                <a:latin typeface="Calibri"/>
                <a:cs typeface="Calibri"/>
              </a:rPr>
              <a:t> </a:t>
            </a:r>
            <a:r>
              <a:rPr sz="2000" spc="-15" dirty="0">
                <a:latin typeface="Calibri"/>
                <a:cs typeface="Calibri"/>
              </a:rPr>
              <a:t>for</a:t>
            </a:r>
            <a:r>
              <a:rPr sz="2000" spc="-5" dirty="0">
                <a:latin typeface="Calibri"/>
                <a:cs typeface="Calibri"/>
              </a:rPr>
              <a:t> </a:t>
            </a:r>
            <a:r>
              <a:rPr sz="2000" dirty="0">
                <a:latin typeface="Calibri"/>
                <a:cs typeface="Calibri"/>
              </a:rPr>
              <a:t>the columns</a:t>
            </a:r>
            <a:r>
              <a:rPr sz="2000" spc="5" dirty="0">
                <a:latin typeface="Calibri"/>
                <a:cs typeface="Calibri"/>
              </a:rPr>
              <a:t> </a:t>
            </a:r>
            <a:r>
              <a:rPr sz="2000" spc="-5" dirty="0">
                <a:latin typeface="Calibri"/>
                <a:cs typeface="Calibri"/>
              </a:rPr>
              <a:t>is</a:t>
            </a:r>
            <a:r>
              <a:rPr sz="2000" dirty="0">
                <a:latin typeface="Calibri"/>
                <a:cs typeface="Calibri"/>
              </a:rPr>
              <a:t> </a:t>
            </a:r>
            <a:r>
              <a:rPr sz="2000" spc="-5" dirty="0">
                <a:latin typeface="Calibri"/>
                <a:cs typeface="Calibri"/>
              </a:rPr>
              <a:t>selected</a:t>
            </a:r>
            <a:r>
              <a:rPr sz="2000" spc="35" dirty="0">
                <a:latin typeface="Calibri"/>
                <a:cs typeface="Calibri"/>
              </a:rPr>
              <a:t> </a:t>
            </a:r>
            <a:r>
              <a:rPr sz="2000" dirty="0">
                <a:latin typeface="Calibri"/>
                <a:cs typeface="Calibri"/>
              </a:rPr>
              <a:t>initially</a:t>
            </a:r>
            <a:r>
              <a:rPr sz="2000" spc="15" dirty="0">
                <a:latin typeface="Calibri"/>
                <a:cs typeface="Calibri"/>
              </a:rPr>
              <a:t> </a:t>
            </a:r>
            <a:r>
              <a:rPr sz="2000" spc="-5" dirty="0">
                <a:latin typeface="Calibri"/>
                <a:cs typeface="Calibri"/>
              </a:rPr>
              <a:t>so</a:t>
            </a:r>
            <a:r>
              <a:rPr sz="2000" spc="5" dirty="0">
                <a:latin typeface="Calibri"/>
                <a:cs typeface="Calibri"/>
              </a:rPr>
              <a:t> </a:t>
            </a:r>
            <a:r>
              <a:rPr sz="2000" spc="-5" dirty="0">
                <a:latin typeface="Calibri"/>
                <a:cs typeface="Calibri"/>
              </a:rPr>
              <a:t>that</a:t>
            </a:r>
            <a:r>
              <a:rPr sz="2000" dirty="0">
                <a:latin typeface="Calibri"/>
                <a:cs typeface="Calibri"/>
              </a:rPr>
              <a:t> the</a:t>
            </a:r>
            <a:r>
              <a:rPr sz="2000" spc="-5" dirty="0">
                <a:latin typeface="Calibri"/>
                <a:cs typeface="Calibri"/>
              </a:rPr>
              <a:t> </a:t>
            </a:r>
            <a:r>
              <a:rPr sz="2000" dirty="0">
                <a:latin typeface="Calibri"/>
                <a:cs typeface="Calibri"/>
              </a:rPr>
              <a:t>mapping</a:t>
            </a:r>
            <a:r>
              <a:rPr sz="2000" spc="-15" dirty="0">
                <a:latin typeface="Calibri"/>
                <a:cs typeface="Calibri"/>
              </a:rPr>
              <a:t> size</a:t>
            </a:r>
            <a:r>
              <a:rPr sz="2000" spc="20" dirty="0">
                <a:latin typeface="Calibri"/>
                <a:cs typeface="Calibri"/>
              </a:rPr>
              <a:t> </a:t>
            </a:r>
            <a:r>
              <a:rPr sz="2000" spc="-5" dirty="0">
                <a:latin typeface="Calibri"/>
                <a:cs typeface="Calibri"/>
              </a:rPr>
              <a:t>of</a:t>
            </a:r>
            <a:endParaRPr sz="2000">
              <a:latin typeface="Calibri"/>
              <a:cs typeface="Calibri"/>
            </a:endParaRPr>
          </a:p>
          <a:p>
            <a:pPr marL="241300">
              <a:lnSpc>
                <a:spcPts val="2039"/>
              </a:lnSpc>
            </a:pPr>
            <a:r>
              <a:rPr sz="2000" dirty="0">
                <a:latin typeface="Calibri"/>
                <a:cs typeface="Calibri"/>
              </a:rPr>
              <a:t>the</a:t>
            </a:r>
            <a:r>
              <a:rPr sz="2000" spc="-10" dirty="0">
                <a:latin typeface="Calibri"/>
                <a:cs typeface="Calibri"/>
              </a:rPr>
              <a:t> </a:t>
            </a:r>
            <a:r>
              <a:rPr sz="2000" spc="-15" dirty="0">
                <a:latin typeface="Calibri"/>
                <a:cs typeface="Calibri"/>
              </a:rPr>
              <a:t>first</a:t>
            </a:r>
            <a:r>
              <a:rPr sz="2000" spc="10" dirty="0">
                <a:latin typeface="Calibri"/>
                <a:cs typeface="Calibri"/>
              </a:rPr>
              <a:t> </a:t>
            </a:r>
            <a:r>
              <a:rPr sz="2000" spc="-10" dirty="0">
                <a:latin typeface="Calibri"/>
                <a:cs typeface="Calibri"/>
              </a:rPr>
              <a:t>level</a:t>
            </a:r>
            <a:r>
              <a:rPr sz="2000" spc="15" dirty="0">
                <a:latin typeface="Calibri"/>
                <a:cs typeface="Calibri"/>
              </a:rPr>
              <a:t> </a:t>
            </a:r>
            <a:r>
              <a:rPr sz="2000" spc="-5" dirty="0">
                <a:latin typeface="Calibri"/>
                <a:cs typeface="Calibri"/>
              </a:rPr>
              <a:t>becomes small.</a:t>
            </a:r>
            <a:endParaRPr sz="2000">
              <a:latin typeface="Calibri"/>
              <a:cs typeface="Calibri"/>
            </a:endParaRPr>
          </a:p>
          <a:p>
            <a:pPr marL="241300" indent="-228600">
              <a:lnSpc>
                <a:spcPct val="100000"/>
              </a:lnSpc>
              <a:spcBef>
                <a:spcPts val="275"/>
              </a:spcBef>
              <a:buFont typeface="Arial MT"/>
              <a:buChar char="•"/>
              <a:tabLst>
                <a:tab pos="240665" algn="l"/>
                <a:tab pos="241300" algn="l"/>
              </a:tabLst>
            </a:pPr>
            <a:r>
              <a:rPr sz="2000" spc="-5" dirty="0">
                <a:latin typeface="Calibri"/>
                <a:cs typeface="Calibri"/>
              </a:rPr>
              <a:t>Then </a:t>
            </a:r>
            <a:r>
              <a:rPr sz="2000" dirty="0">
                <a:latin typeface="Calibri"/>
                <a:cs typeface="Calibri"/>
              </a:rPr>
              <a:t>each</a:t>
            </a:r>
            <a:r>
              <a:rPr sz="2000" spc="-5" dirty="0">
                <a:latin typeface="Calibri"/>
                <a:cs typeface="Calibri"/>
              </a:rPr>
              <a:t> </a:t>
            </a:r>
            <a:r>
              <a:rPr sz="2000" spc="-10" dirty="0">
                <a:latin typeface="Calibri"/>
                <a:cs typeface="Calibri"/>
              </a:rPr>
              <a:t>range</a:t>
            </a:r>
            <a:r>
              <a:rPr sz="2000" spc="-15" dirty="0">
                <a:latin typeface="Calibri"/>
                <a:cs typeface="Calibri"/>
              </a:rPr>
              <a:t> </a:t>
            </a:r>
            <a:r>
              <a:rPr sz="2000" dirty="0">
                <a:latin typeface="Calibri"/>
                <a:cs typeface="Calibri"/>
              </a:rPr>
              <a:t>is</a:t>
            </a:r>
            <a:r>
              <a:rPr sz="2000" spc="-5" dirty="0">
                <a:latin typeface="Calibri"/>
                <a:cs typeface="Calibri"/>
              </a:rPr>
              <a:t> </a:t>
            </a:r>
            <a:r>
              <a:rPr sz="2000" dirty="0">
                <a:latin typeface="Calibri"/>
                <a:cs typeface="Calibri"/>
              </a:rPr>
              <a:t>further divided</a:t>
            </a:r>
            <a:r>
              <a:rPr sz="2000" spc="5" dirty="0">
                <a:latin typeface="Calibri"/>
                <a:cs typeface="Calibri"/>
              </a:rPr>
              <a:t> </a:t>
            </a:r>
            <a:r>
              <a:rPr sz="2000" spc="-10" dirty="0">
                <a:latin typeface="Calibri"/>
                <a:cs typeface="Calibri"/>
              </a:rPr>
              <a:t>into</a:t>
            </a:r>
            <a:r>
              <a:rPr sz="2000" spc="-5" dirty="0">
                <a:latin typeface="Calibri"/>
                <a:cs typeface="Calibri"/>
              </a:rPr>
              <a:t> smaller</a:t>
            </a:r>
            <a:r>
              <a:rPr sz="2000" spc="20" dirty="0">
                <a:latin typeface="Calibri"/>
                <a:cs typeface="Calibri"/>
              </a:rPr>
              <a:t> </a:t>
            </a:r>
            <a:r>
              <a:rPr sz="2000" spc="-5" dirty="0">
                <a:latin typeface="Calibri"/>
                <a:cs typeface="Calibri"/>
              </a:rPr>
              <a:t>ranges.</a:t>
            </a:r>
            <a:endParaRPr sz="2000">
              <a:latin typeface="Calibri"/>
              <a:cs typeface="Calibri"/>
            </a:endParaRPr>
          </a:p>
          <a:p>
            <a:pPr marL="241300" indent="-228600">
              <a:lnSpc>
                <a:spcPct val="100000"/>
              </a:lnSpc>
              <a:spcBef>
                <a:spcPts val="280"/>
              </a:spcBef>
              <a:buFont typeface="Arial MT"/>
              <a:buChar char="•"/>
              <a:tabLst>
                <a:tab pos="240665" algn="l"/>
                <a:tab pos="241300" algn="l"/>
              </a:tabLst>
            </a:pPr>
            <a:r>
              <a:rPr sz="2000" spc="-5" dirty="0">
                <a:latin typeface="Calibri"/>
                <a:cs typeface="Calibri"/>
              </a:rPr>
              <a:t>The</a:t>
            </a:r>
            <a:r>
              <a:rPr sz="2000" spc="10" dirty="0">
                <a:latin typeface="Calibri"/>
                <a:cs typeface="Calibri"/>
              </a:rPr>
              <a:t> </a:t>
            </a:r>
            <a:r>
              <a:rPr sz="2000" dirty="0">
                <a:latin typeface="Calibri"/>
                <a:cs typeface="Calibri"/>
              </a:rPr>
              <a:t>mapping</a:t>
            </a:r>
            <a:r>
              <a:rPr sz="2000" spc="-5" dirty="0">
                <a:latin typeface="Calibri"/>
                <a:cs typeface="Calibri"/>
              </a:rPr>
              <a:t> of</a:t>
            </a:r>
            <a:r>
              <a:rPr sz="2000" dirty="0">
                <a:latin typeface="Calibri"/>
                <a:cs typeface="Calibri"/>
              </a:rPr>
              <a:t> the</a:t>
            </a:r>
            <a:r>
              <a:rPr sz="2000" spc="10" dirty="0">
                <a:latin typeface="Calibri"/>
                <a:cs typeface="Calibri"/>
              </a:rPr>
              <a:t> </a:t>
            </a:r>
            <a:r>
              <a:rPr sz="2000" spc="-20" dirty="0">
                <a:latin typeface="Calibri"/>
                <a:cs typeface="Calibri"/>
              </a:rPr>
              <a:t>first</a:t>
            </a:r>
            <a:r>
              <a:rPr sz="2000" spc="30" dirty="0">
                <a:latin typeface="Calibri"/>
                <a:cs typeface="Calibri"/>
              </a:rPr>
              <a:t> </a:t>
            </a:r>
            <a:r>
              <a:rPr sz="2000" spc="-10" dirty="0">
                <a:latin typeface="Calibri"/>
                <a:cs typeface="Calibri"/>
              </a:rPr>
              <a:t>level</a:t>
            </a:r>
            <a:r>
              <a:rPr sz="2000" spc="30" dirty="0">
                <a:latin typeface="Calibri"/>
                <a:cs typeface="Calibri"/>
              </a:rPr>
              <a:t> </a:t>
            </a:r>
            <a:r>
              <a:rPr sz="2000" dirty="0">
                <a:latin typeface="Calibri"/>
                <a:cs typeface="Calibri"/>
              </a:rPr>
              <a:t>is</a:t>
            </a:r>
            <a:r>
              <a:rPr sz="2000" spc="5" dirty="0">
                <a:latin typeface="Calibri"/>
                <a:cs typeface="Calibri"/>
              </a:rPr>
              <a:t> </a:t>
            </a:r>
            <a:r>
              <a:rPr sz="2000" spc="-15" dirty="0">
                <a:latin typeface="Calibri"/>
                <a:cs typeface="Calibri"/>
              </a:rPr>
              <a:t>stored</a:t>
            </a:r>
            <a:r>
              <a:rPr sz="2000" spc="20" dirty="0">
                <a:latin typeface="Calibri"/>
                <a:cs typeface="Calibri"/>
              </a:rPr>
              <a:t> </a:t>
            </a:r>
            <a:r>
              <a:rPr sz="2000" dirty="0">
                <a:latin typeface="Calibri"/>
                <a:cs typeface="Calibri"/>
              </a:rPr>
              <a:t>in the</a:t>
            </a:r>
            <a:r>
              <a:rPr sz="2000" spc="5" dirty="0">
                <a:latin typeface="Calibri"/>
                <a:cs typeface="Calibri"/>
              </a:rPr>
              <a:t> </a:t>
            </a:r>
            <a:r>
              <a:rPr sz="2000" dirty="0">
                <a:latin typeface="Calibri"/>
                <a:cs typeface="Calibri"/>
              </a:rPr>
              <a:t>primary</a:t>
            </a:r>
            <a:r>
              <a:rPr sz="2000" spc="15" dirty="0">
                <a:latin typeface="Calibri"/>
                <a:cs typeface="Calibri"/>
              </a:rPr>
              <a:t> </a:t>
            </a:r>
            <a:r>
              <a:rPr sz="2000" spc="-20" dirty="0">
                <a:latin typeface="Calibri"/>
                <a:cs typeface="Calibri"/>
              </a:rPr>
              <a:t>memory,</a:t>
            </a:r>
            <a:r>
              <a:rPr sz="2000" spc="-15" dirty="0">
                <a:latin typeface="Calibri"/>
                <a:cs typeface="Calibri"/>
              </a:rPr>
              <a:t> </a:t>
            </a:r>
            <a:r>
              <a:rPr sz="2000" spc="-5" dirty="0">
                <a:latin typeface="Calibri"/>
                <a:cs typeface="Calibri"/>
              </a:rPr>
              <a:t>so</a:t>
            </a:r>
            <a:r>
              <a:rPr sz="2000" spc="10" dirty="0">
                <a:latin typeface="Calibri"/>
                <a:cs typeface="Calibri"/>
              </a:rPr>
              <a:t> </a:t>
            </a:r>
            <a:r>
              <a:rPr sz="2000" spc="-5" dirty="0">
                <a:latin typeface="Calibri"/>
                <a:cs typeface="Calibri"/>
              </a:rPr>
              <a:t>that</a:t>
            </a:r>
            <a:r>
              <a:rPr sz="2000" spc="10" dirty="0">
                <a:latin typeface="Calibri"/>
                <a:cs typeface="Calibri"/>
              </a:rPr>
              <a:t> </a:t>
            </a:r>
            <a:r>
              <a:rPr sz="2000" spc="-5" dirty="0">
                <a:latin typeface="Calibri"/>
                <a:cs typeface="Calibri"/>
              </a:rPr>
              <a:t>address</a:t>
            </a:r>
            <a:r>
              <a:rPr sz="2000" spc="15" dirty="0">
                <a:latin typeface="Calibri"/>
                <a:cs typeface="Calibri"/>
              </a:rPr>
              <a:t> </a:t>
            </a:r>
            <a:r>
              <a:rPr sz="2000" spc="-20" dirty="0">
                <a:latin typeface="Calibri"/>
                <a:cs typeface="Calibri"/>
              </a:rPr>
              <a:t>fetch</a:t>
            </a:r>
            <a:r>
              <a:rPr sz="2000" spc="5" dirty="0">
                <a:latin typeface="Calibri"/>
                <a:cs typeface="Calibri"/>
              </a:rPr>
              <a:t> </a:t>
            </a:r>
            <a:r>
              <a:rPr sz="2000" dirty="0">
                <a:latin typeface="Calibri"/>
                <a:cs typeface="Calibri"/>
              </a:rPr>
              <a:t>is</a:t>
            </a:r>
            <a:r>
              <a:rPr sz="2000" spc="10" dirty="0">
                <a:latin typeface="Calibri"/>
                <a:cs typeface="Calibri"/>
              </a:rPr>
              <a:t> </a:t>
            </a:r>
            <a:r>
              <a:rPr sz="2000" spc="-45" dirty="0">
                <a:latin typeface="Calibri"/>
                <a:cs typeface="Calibri"/>
              </a:rPr>
              <a:t>faster.</a:t>
            </a:r>
            <a:endParaRPr sz="2000">
              <a:latin typeface="Calibri"/>
              <a:cs typeface="Calibri"/>
            </a:endParaRPr>
          </a:p>
          <a:p>
            <a:pPr marL="241300" marR="239395" indent="-228600">
              <a:lnSpc>
                <a:spcPct val="70000"/>
              </a:lnSpc>
              <a:spcBef>
                <a:spcPts val="1005"/>
              </a:spcBef>
              <a:buFont typeface="Arial MT"/>
              <a:buChar char="•"/>
              <a:tabLst>
                <a:tab pos="240665" algn="l"/>
                <a:tab pos="241300" algn="l"/>
              </a:tabLst>
            </a:pPr>
            <a:r>
              <a:rPr sz="2000" spc="-5" dirty="0">
                <a:latin typeface="Calibri"/>
                <a:cs typeface="Calibri"/>
              </a:rPr>
              <a:t>The</a:t>
            </a:r>
            <a:r>
              <a:rPr sz="2000" spc="10" dirty="0">
                <a:latin typeface="Calibri"/>
                <a:cs typeface="Calibri"/>
              </a:rPr>
              <a:t> </a:t>
            </a:r>
            <a:r>
              <a:rPr sz="2000" dirty="0">
                <a:latin typeface="Calibri"/>
                <a:cs typeface="Calibri"/>
              </a:rPr>
              <a:t>mapping</a:t>
            </a:r>
            <a:r>
              <a:rPr sz="2000" spc="-15" dirty="0">
                <a:latin typeface="Calibri"/>
                <a:cs typeface="Calibri"/>
              </a:rPr>
              <a:t> </a:t>
            </a:r>
            <a:r>
              <a:rPr sz="2000" spc="-5" dirty="0">
                <a:latin typeface="Calibri"/>
                <a:cs typeface="Calibri"/>
              </a:rPr>
              <a:t>of</a:t>
            </a:r>
            <a:r>
              <a:rPr sz="2000" dirty="0">
                <a:latin typeface="Calibri"/>
                <a:cs typeface="Calibri"/>
              </a:rPr>
              <a:t> the</a:t>
            </a:r>
            <a:r>
              <a:rPr sz="2000" spc="5" dirty="0">
                <a:latin typeface="Calibri"/>
                <a:cs typeface="Calibri"/>
              </a:rPr>
              <a:t> </a:t>
            </a:r>
            <a:r>
              <a:rPr sz="2000" dirty="0">
                <a:latin typeface="Calibri"/>
                <a:cs typeface="Calibri"/>
              </a:rPr>
              <a:t>second</a:t>
            </a:r>
            <a:r>
              <a:rPr sz="2000" spc="5" dirty="0">
                <a:latin typeface="Calibri"/>
                <a:cs typeface="Calibri"/>
              </a:rPr>
              <a:t> </a:t>
            </a:r>
            <a:r>
              <a:rPr sz="2000" spc="-10" dirty="0">
                <a:latin typeface="Calibri"/>
                <a:cs typeface="Calibri"/>
              </a:rPr>
              <a:t>level</a:t>
            </a:r>
            <a:r>
              <a:rPr sz="2000" spc="25" dirty="0">
                <a:latin typeface="Calibri"/>
                <a:cs typeface="Calibri"/>
              </a:rPr>
              <a:t> </a:t>
            </a:r>
            <a:r>
              <a:rPr sz="2000" dirty="0">
                <a:latin typeface="Calibri"/>
                <a:cs typeface="Calibri"/>
              </a:rPr>
              <a:t>and</a:t>
            </a:r>
            <a:r>
              <a:rPr sz="2000" spc="-15" dirty="0">
                <a:latin typeface="Calibri"/>
                <a:cs typeface="Calibri"/>
              </a:rPr>
              <a:t> </a:t>
            </a:r>
            <a:r>
              <a:rPr sz="2000" dirty="0">
                <a:latin typeface="Calibri"/>
                <a:cs typeface="Calibri"/>
              </a:rPr>
              <a:t>actual</a:t>
            </a:r>
            <a:r>
              <a:rPr sz="2000" spc="5" dirty="0">
                <a:latin typeface="Calibri"/>
                <a:cs typeface="Calibri"/>
              </a:rPr>
              <a:t> </a:t>
            </a:r>
            <a:r>
              <a:rPr sz="2000" spc="-15" dirty="0">
                <a:latin typeface="Calibri"/>
                <a:cs typeface="Calibri"/>
              </a:rPr>
              <a:t>data</a:t>
            </a:r>
            <a:r>
              <a:rPr sz="2000" spc="5" dirty="0">
                <a:latin typeface="Calibri"/>
                <a:cs typeface="Calibri"/>
              </a:rPr>
              <a:t> </a:t>
            </a:r>
            <a:r>
              <a:rPr sz="2000" spc="-5" dirty="0">
                <a:latin typeface="Calibri"/>
                <a:cs typeface="Calibri"/>
              </a:rPr>
              <a:t>are</a:t>
            </a:r>
            <a:r>
              <a:rPr sz="2000" spc="20" dirty="0">
                <a:latin typeface="Calibri"/>
                <a:cs typeface="Calibri"/>
              </a:rPr>
              <a:t> </a:t>
            </a:r>
            <a:r>
              <a:rPr sz="2000" spc="-15" dirty="0">
                <a:latin typeface="Calibri"/>
                <a:cs typeface="Calibri"/>
              </a:rPr>
              <a:t>stored</a:t>
            </a:r>
            <a:r>
              <a:rPr sz="2000" spc="10" dirty="0">
                <a:latin typeface="Calibri"/>
                <a:cs typeface="Calibri"/>
              </a:rPr>
              <a:t> </a:t>
            </a:r>
            <a:r>
              <a:rPr sz="2000" dirty="0">
                <a:latin typeface="Calibri"/>
                <a:cs typeface="Calibri"/>
              </a:rPr>
              <a:t>in</a:t>
            </a:r>
            <a:r>
              <a:rPr sz="2000" spc="10" dirty="0">
                <a:latin typeface="Calibri"/>
                <a:cs typeface="Calibri"/>
              </a:rPr>
              <a:t> </a:t>
            </a:r>
            <a:r>
              <a:rPr sz="2000" dirty="0">
                <a:latin typeface="Calibri"/>
                <a:cs typeface="Calibri"/>
              </a:rPr>
              <a:t>the</a:t>
            </a:r>
            <a:r>
              <a:rPr sz="2000" spc="-5" dirty="0">
                <a:latin typeface="Calibri"/>
                <a:cs typeface="Calibri"/>
              </a:rPr>
              <a:t> </a:t>
            </a:r>
            <a:r>
              <a:rPr sz="2000" dirty="0">
                <a:latin typeface="Calibri"/>
                <a:cs typeface="Calibri"/>
              </a:rPr>
              <a:t>secondary</a:t>
            </a:r>
            <a:r>
              <a:rPr sz="2000" spc="-10" dirty="0">
                <a:latin typeface="Calibri"/>
                <a:cs typeface="Calibri"/>
              </a:rPr>
              <a:t> </a:t>
            </a:r>
            <a:r>
              <a:rPr sz="2000" dirty="0">
                <a:latin typeface="Calibri"/>
                <a:cs typeface="Calibri"/>
              </a:rPr>
              <a:t>memory </a:t>
            </a:r>
            <a:r>
              <a:rPr sz="2000" spc="-5" dirty="0">
                <a:latin typeface="Calibri"/>
                <a:cs typeface="Calibri"/>
              </a:rPr>
              <a:t>(hard </a:t>
            </a:r>
            <a:r>
              <a:rPr sz="2000" spc="-434" dirty="0">
                <a:latin typeface="Calibri"/>
                <a:cs typeface="Calibri"/>
              </a:rPr>
              <a:t> </a:t>
            </a:r>
            <a:r>
              <a:rPr sz="2000" dirty="0">
                <a:latin typeface="Calibri"/>
                <a:cs typeface="Calibri"/>
              </a:rPr>
              <a:t>disk).</a:t>
            </a:r>
            <a:endParaRPr sz="2000">
              <a:latin typeface="Calibri"/>
              <a:cs typeface="Calibri"/>
            </a:endParaRPr>
          </a:p>
        </p:txBody>
      </p:sp>
    </p:spTree>
    <p:extLst>
      <p:ext uri="{BB962C8B-B14F-4D97-AF65-F5344CB8AC3E}">
        <p14:creationId xmlns:p14="http://schemas.microsoft.com/office/powerpoint/2010/main" val="2858526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endParaRPr lang="en-IN" dirty="0"/>
          </a:p>
        </p:txBody>
      </p:sp>
      <p:sp>
        <p:nvSpPr>
          <p:cNvPr id="3" name="Content Placeholder 2"/>
          <p:cNvSpPr>
            <a:spLocks noGrp="1"/>
          </p:cNvSpPr>
          <p:nvPr>
            <p:ph idx="1"/>
          </p:nvPr>
        </p:nvSpPr>
        <p:spPr/>
        <p:txBody>
          <a:bodyPr/>
          <a:lstStyle/>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62200"/>
            <a:ext cx="45243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030" y="5181600"/>
            <a:ext cx="592455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253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index on key-attribute</a:t>
            </a:r>
            <a:endParaRPr lang="en-IN" dirty="0"/>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8440674"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853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index on non-key attribute</a:t>
            </a:r>
            <a:endParaRPr lang="en-IN" dirty="0"/>
          </a:p>
        </p:txBody>
      </p:sp>
      <p:sp>
        <p:nvSpPr>
          <p:cNvPr id="3" name="Content Placeholder 2"/>
          <p:cNvSpPr>
            <a:spLocks noGrp="1"/>
          </p:cNvSpPr>
          <p:nvPr>
            <p:ph idx="1"/>
          </p:nvPr>
        </p:nvSpPr>
        <p:spPr/>
        <p:txBody>
          <a:bodyPr/>
          <a:lstStyle/>
          <a:p>
            <a:endParaRPr lang="en-I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6934200" cy="946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743200"/>
            <a:ext cx="2057400" cy="288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914" y="2599515"/>
            <a:ext cx="2004686" cy="3104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565068"/>
            <a:ext cx="4099930" cy="2997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1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fade">
                                      <p:cBhvr>
                                        <p:cTn id="7" dur="1000"/>
                                        <p:tgtEl>
                                          <p:spTgt spid="11269"/>
                                        </p:tgtEl>
                                      </p:cBhvr>
                                    </p:animEffect>
                                    <p:anim calcmode="lin" valueType="num">
                                      <p:cBhvr>
                                        <p:cTn id="8" dur="1000" fill="hold"/>
                                        <p:tgtEl>
                                          <p:spTgt spid="11269"/>
                                        </p:tgtEl>
                                        <p:attrNameLst>
                                          <p:attrName>ppt_x</p:attrName>
                                        </p:attrNameLst>
                                      </p:cBhvr>
                                      <p:tavLst>
                                        <p:tav tm="0">
                                          <p:val>
                                            <p:strVal val="#ppt_x"/>
                                          </p:val>
                                        </p:tav>
                                        <p:tav tm="100000">
                                          <p:val>
                                            <p:strVal val="#ppt_x"/>
                                          </p:val>
                                        </p:tav>
                                      </p:tavLst>
                                    </p:anim>
                                    <p:anim calcmode="lin" valueType="num">
                                      <p:cBhvr>
                                        <p:cTn id="9" dur="1000" fill="hold"/>
                                        <p:tgtEl>
                                          <p:spTgt spid="112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267"/>
                                        </p:tgtEl>
                                        <p:attrNameLst>
                                          <p:attrName>style.visibility</p:attrName>
                                        </p:attrNameLst>
                                      </p:cBhvr>
                                      <p:to>
                                        <p:strVal val="visible"/>
                                      </p:to>
                                    </p:set>
                                    <p:animEffect transition="in" filter="fade">
                                      <p:cBhvr>
                                        <p:cTn id="14" dur="1000"/>
                                        <p:tgtEl>
                                          <p:spTgt spid="11267"/>
                                        </p:tgtEl>
                                      </p:cBhvr>
                                    </p:animEffect>
                                    <p:anim calcmode="lin" valueType="num">
                                      <p:cBhvr>
                                        <p:cTn id="15" dur="1000" fill="hold"/>
                                        <p:tgtEl>
                                          <p:spTgt spid="11267"/>
                                        </p:tgtEl>
                                        <p:attrNameLst>
                                          <p:attrName>ppt_x</p:attrName>
                                        </p:attrNameLst>
                                      </p:cBhvr>
                                      <p:tavLst>
                                        <p:tav tm="0">
                                          <p:val>
                                            <p:strVal val="#ppt_x"/>
                                          </p:val>
                                        </p:tav>
                                        <p:tav tm="100000">
                                          <p:val>
                                            <p:strVal val="#ppt_x"/>
                                          </p:val>
                                        </p:tav>
                                      </p:tavLst>
                                    </p:anim>
                                    <p:anim calcmode="lin" valueType="num">
                                      <p:cBhvr>
                                        <p:cTn id="16" dur="1000" fill="hold"/>
                                        <p:tgtEl>
                                          <p:spTgt spid="1126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268"/>
                                        </p:tgtEl>
                                        <p:attrNameLst>
                                          <p:attrName>style.visibility</p:attrName>
                                        </p:attrNameLst>
                                      </p:cBhvr>
                                      <p:to>
                                        <p:strVal val="visible"/>
                                      </p:to>
                                    </p:set>
                                    <p:animEffect transition="in" filter="fade">
                                      <p:cBhvr>
                                        <p:cTn id="21" dur="1000"/>
                                        <p:tgtEl>
                                          <p:spTgt spid="11268"/>
                                        </p:tgtEl>
                                      </p:cBhvr>
                                    </p:animEffect>
                                    <p:anim calcmode="lin" valueType="num">
                                      <p:cBhvr>
                                        <p:cTn id="22" dur="1000" fill="hold"/>
                                        <p:tgtEl>
                                          <p:spTgt spid="11268"/>
                                        </p:tgtEl>
                                        <p:attrNameLst>
                                          <p:attrName>ppt_x</p:attrName>
                                        </p:attrNameLst>
                                      </p:cBhvr>
                                      <p:tavLst>
                                        <p:tav tm="0">
                                          <p:val>
                                            <p:strVal val="#ppt_x"/>
                                          </p:val>
                                        </p:tav>
                                        <p:tav tm="100000">
                                          <p:val>
                                            <p:strVal val="#ppt_x"/>
                                          </p:val>
                                        </p:tav>
                                      </p:tavLst>
                                    </p:anim>
                                    <p:anim calcmode="lin" valueType="num">
                                      <p:cBhvr>
                                        <p:cTn id="23" dur="1000" fill="hold"/>
                                        <p:tgtEl>
                                          <p:spTgt spid="112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8417536"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1932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NonClustered</a:t>
            </a:r>
            <a:r>
              <a:rPr lang="en-US" dirty="0"/>
              <a:t> Index </a:t>
            </a:r>
            <a:endParaRPr lang="en-IN" dirty="0"/>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8001000" cy="4650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4796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38200"/>
            <a:ext cx="913712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6926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index</a:t>
            </a:r>
            <a:endParaRPr lang="en-IN" dirty="0"/>
          </a:p>
        </p:txBody>
      </p:sp>
      <p:sp>
        <p:nvSpPr>
          <p:cNvPr id="3" name="Content Placeholder 2"/>
          <p:cNvSpPr>
            <a:spLocks noGrp="1"/>
          </p:cNvSpPr>
          <p:nvPr>
            <p:ph idx="1"/>
          </p:nvPr>
        </p:nvSpPr>
        <p:spPr/>
        <p:txBody>
          <a:bodyPr/>
          <a:lstStyle/>
          <a:p>
            <a:r>
              <a:rPr lang="en-US" dirty="0"/>
              <a:t>Index records comprise search-key values and data pointers. </a:t>
            </a:r>
          </a:p>
          <a:p>
            <a:r>
              <a:rPr lang="en-US" dirty="0"/>
              <a:t>Multilevel index is stored on the disk along with the actual database files. </a:t>
            </a:r>
          </a:p>
          <a:p>
            <a:r>
              <a:rPr lang="en-US" dirty="0"/>
              <a:t>As the size of the database grows, so does the size of the indices. </a:t>
            </a:r>
          </a:p>
          <a:p>
            <a:r>
              <a:rPr lang="en-US" dirty="0"/>
              <a:t>There is an immense need to keep the index records in the main memory so as to speed up the search operations. </a:t>
            </a:r>
          </a:p>
          <a:p>
            <a:r>
              <a:rPr lang="en-US" dirty="0"/>
              <a:t>If single-level index is used, then a large size index cannot be kept in memory which leads to multiple disk accesses.</a:t>
            </a:r>
          </a:p>
          <a:p>
            <a:r>
              <a:rPr lang="en-US" dirty="0"/>
              <a:t>Multi-level Index helps in breaking down the index into several smaller indices in order to make the outermost level so small that it can be saved in a single disk block, which can easily be accommodated anywhere in the main memory.</a:t>
            </a:r>
            <a:br>
              <a:rPr lang="en-US" dirty="0"/>
            </a:br>
            <a:endParaRPr lang="en-IN" dirty="0"/>
          </a:p>
        </p:txBody>
      </p:sp>
    </p:spTree>
    <p:extLst>
      <p:ext uri="{BB962C8B-B14F-4D97-AF65-F5344CB8AC3E}">
        <p14:creationId xmlns:p14="http://schemas.microsoft.com/office/powerpoint/2010/main" val="3774453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endParaRPr lang="en-IN" dirty="0"/>
          </a:p>
        </p:txBody>
      </p:sp>
      <p:sp>
        <p:nvSpPr>
          <p:cNvPr id="3" name="Content Placeholder 2"/>
          <p:cNvSpPr>
            <a:spLocks noGrp="1"/>
          </p:cNvSpPr>
          <p:nvPr>
            <p:ph idx="1"/>
          </p:nvPr>
        </p:nvSpPr>
        <p:spPr/>
        <p:txBody>
          <a:bodyPr/>
          <a:lstStyle/>
          <a:p>
            <a:endParaRPr lang="en-IN"/>
          </a:p>
        </p:txBody>
      </p:sp>
      <p:pic>
        <p:nvPicPr>
          <p:cNvPr id="13314" name="Picture 2" descr="https://lh7-us.googleusercontent.com/CXAxgFSejxz6D2JAjP2oJCtRmK5nCBCTPOgrahPubNDTmJrN-iFeZnWG4ff0rX9J9lzU0urhCuHkJt7cFlrdvXEo1POG-kzt2iGTdp7oWZZIHtzVTzagT_uh9Os4_tHSNnc1w70Qevl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04037"/>
            <a:ext cx="6267450" cy="599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193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in multilevel indexing</a:t>
            </a:r>
            <a:endParaRPr lang="en-IN" dirty="0"/>
          </a:p>
        </p:txBody>
      </p:sp>
      <p:sp>
        <p:nvSpPr>
          <p:cNvPr id="3" name="Content Placeholder 2"/>
          <p:cNvSpPr>
            <a:spLocks noGrp="1"/>
          </p:cNvSpPr>
          <p:nvPr>
            <p:ph idx="1"/>
          </p:nvPr>
        </p:nvSpPr>
        <p:spPr/>
        <p:txBody>
          <a:bodyPr/>
          <a:lstStyle/>
          <a:p>
            <a:endParaRPr lang="en-IN"/>
          </a:p>
        </p:txBody>
      </p:sp>
      <p:pic>
        <p:nvPicPr>
          <p:cNvPr id="15362" name="Picture 2" descr="https://lh7-us.googleusercontent.com/akiIFQlc2BSgCwZ8djx9kP8sD_mM4cbhcj_5r5Wk72y3uWe9oy3CVb6f5Iv7GmBvMxvCgaOoMx--3Xg94HiH7Tqyc18dtql7H6XU9GmqdsXyNETYFmaxP9mEq8FD9KjtVB84o7xp9OL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057400"/>
            <a:ext cx="6050317"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55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Indexing in DBMS?</a:t>
            </a:r>
            <a:endParaRPr lang="en-IN" dirty="0"/>
          </a:p>
        </p:txBody>
      </p:sp>
      <p:sp>
        <p:nvSpPr>
          <p:cNvPr id="3" name="Content Placeholder 2"/>
          <p:cNvSpPr>
            <a:spLocks noGrp="1"/>
          </p:cNvSpPr>
          <p:nvPr>
            <p:ph sz="half" idx="1"/>
          </p:nvPr>
        </p:nvSpPr>
        <p:spPr/>
        <p:txBody>
          <a:bodyPr/>
          <a:lstStyle/>
          <a:p>
            <a:r>
              <a:rPr lang="en-US" dirty="0"/>
              <a:t>Suppose, we want to search record of student whose roll no. is 525 from 1000 records in a table.</a:t>
            </a:r>
            <a:endParaRPr lang="en-IN" dirty="0"/>
          </a:p>
        </p:txBody>
      </p:sp>
      <p:sp>
        <p:nvSpPr>
          <p:cNvPr id="4" name="Content Placeholder 3"/>
          <p:cNvSpPr>
            <a:spLocks noGrp="1"/>
          </p:cNvSpPr>
          <p:nvPr>
            <p:ph sz="half" idx="2"/>
          </p:nvPr>
        </p:nvSpPr>
        <p:spPr>
          <a:xfrm>
            <a:off x="6705600" y="1752600"/>
            <a:ext cx="4238625" cy="4361688"/>
          </a:xfrm>
        </p:spPr>
        <p:txBody>
          <a:bodyPr/>
          <a:lstStyle/>
          <a:p>
            <a:r>
              <a:rPr lang="en-US" dirty="0"/>
              <a:t>Query: select * from student where </a:t>
            </a:r>
            <a:r>
              <a:rPr lang="en-US" dirty="0" err="1"/>
              <a:t>rollno</a:t>
            </a:r>
            <a:r>
              <a:rPr lang="en-US" dirty="0"/>
              <a:t>=525;</a:t>
            </a:r>
          </a:p>
          <a:p>
            <a:r>
              <a:rPr lang="en-US" dirty="0"/>
              <a:t>It will search 524 records in a table then we get 525</a:t>
            </a:r>
            <a:r>
              <a:rPr lang="en-US" baseline="30000" dirty="0"/>
              <a:t>th</a:t>
            </a:r>
            <a:r>
              <a:rPr lang="en-US" dirty="0"/>
              <a:t> record.</a:t>
            </a:r>
          </a:p>
          <a:p>
            <a:r>
              <a:rPr lang="en-US" dirty="0"/>
              <a:t>Time consuming</a:t>
            </a:r>
          </a:p>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429000"/>
            <a:ext cx="4314824" cy="2766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633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additive="base">
                                        <p:cTn id="20"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 calcmode="lin" valueType="num">
                                      <p:cBhvr additive="base">
                                        <p:cTn id="26"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 calcmode="lin" valueType="num">
                                      <p:cBhvr additive="base">
                                        <p:cTn id="3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B-Tree</a:t>
            </a:r>
            <a:endParaRPr lang="en-IN" dirty="0"/>
          </a:p>
        </p:txBody>
      </p:sp>
      <p:sp>
        <p:nvSpPr>
          <p:cNvPr id="3" name="Content Placeholder 2"/>
          <p:cNvSpPr>
            <a:spLocks noGrp="1"/>
          </p:cNvSpPr>
          <p:nvPr>
            <p:ph idx="1"/>
          </p:nvPr>
        </p:nvSpPr>
        <p:spPr/>
        <p:txBody>
          <a:bodyPr/>
          <a:lstStyle/>
          <a:p>
            <a:r>
              <a:rPr lang="en-US" dirty="0"/>
              <a:t>B-Tree is known as a self-balancing tree as its nodes are sorted in the </a:t>
            </a:r>
            <a:r>
              <a:rPr lang="en-US" dirty="0" err="1"/>
              <a:t>inorder</a:t>
            </a:r>
            <a:r>
              <a:rPr lang="en-US" dirty="0"/>
              <a:t> traversal. </a:t>
            </a:r>
          </a:p>
          <a:p>
            <a:r>
              <a:rPr lang="en-US" dirty="0"/>
              <a:t>In B-tree, a node can have more than two children. </a:t>
            </a:r>
          </a:p>
          <a:p>
            <a:r>
              <a:rPr lang="en-US" dirty="0"/>
              <a:t>B-tree has a height of </a:t>
            </a:r>
            <a:r>
              <a:rPr lang="en-US" dirty="0" err="1"/>
              <a:t>logM</a:t>
            </a:r>
            <a:r>
              <a:rPr lang="en-US" dirty="0"/>
              <a:t> N (Where ‘M’ is the order of tree and N is the number of nodes). </a:t>
            </a:r>
          </a:p>
          <a:p>
            <a:r>
              <a:rPr lang="en-US" dirty="0"/>
              <a:t>And the height is adjusted automatically at each update. In the B-tree data is sorted in a specific order, with the lowest value on the left and the highest value on the right.</a:t>
            </a:r>
            <a:endParaRPr lang="en-IN"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4419600"/>
            <a:ext cx="3514725" cy="1812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0723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a:p>
        </p:txBody>
      </p:sp>
      <p:sp>
        <p:nvSpPr>
          <p:cNvPr id="3" name="Content Placeholder 2"/>
          <p:cNvSpPr>
            <a:spLocks noGrp="1"/>
          </p:cNvSpPr>
          <p:nvPr>
            <p:ph sz="half" idx="1"/>
          </p:nvPr>
        </p:nvSpPr>
        <p:spPr/>
        <p:txBody>
          <a:bodyPr/>
          <a:lstStyle/>
          <a:p>
            <a:r>
              <a:rPr lang="en-US" dirty="0"/>
              <a:t>The structure of node in </a:t>
            </a:r>
            <a:r>
              <a:rPr lang="en-US" dirty="0" err="1"/>
              <a:t>Btree</a:t>
            </a:r>
            <a:r>
              <a:rPr lang="en-US" dirty="0"/>
              <a:t> is same at all level. (</a:t>
            </a:r>
            <a:r>
              <a:rPr lang="en-US" dirty="0" err="1"/>
              <a:t>root,intemediate,leaf</a:t>
            </a:r>
            <a:r>
              <a:rPr lang="en-US" dirty="0"/>
              <a:t>)</a:t>
            </a:r>
          </a:p>
          <a:p>
            <a:r>
              <a:rPr lang="en-US" dirty="0"/>
              <a:t>BP-Block Pointer</a:t>
            </a:r>
          </a:p>
          <a:p>
            <a:r>
              <a:rPr lang="en-US" dirty="0"/>
              <a:t>K-key</a:t>
            </a:r>
          </a:p>
          <a:p>
            <a:r>
              <a:rPr lang="en-US" dirty="0"/>
              <a:t>DP-Data Pointer</a:t>
            </a:r>
          </a:p>
          <a:p>
            <a:endParaRPr lang="en-IN" dirty="0"/>
          </a:p>
        </p:txBody>
      </p:sp>
      <p:sp>
        <p:nvSpPr>
          <p:cNvPr id="6" name="Content Placeholder 5"/>
          <p:cNvSpPr>
            <a:spLocks noGrp="1"/>
          </p:cNvSpPr>
          <p:nvPr>
            <p:ph sz="half" idx="2"/>
          </p:nvPr>
        </p:nvSpPr>
        <p:spPr/>
        <p:txBody>
          <a:bodyPr/>
          <a:lstStyle/>
          <a:p>
            <a:r>
              <a:rPr lang="en-US" dirty="0"/>
              <a:t>Properties:</a:t>
            </a:r>
          </a:p>
          <a:p>
            <a:r>
              <a:rPr lang="en-US" dirty="0"/>
              <a:t>If order of tree=m</a:t>
            </a:r>
          </a:p>
          <a:p>
            <a:r>
              <a:rPr lang="en-US" dirty="0"/>
              <a:t>Max </a:t>
            </a:r>
            <a:r>
              <a:rPr lang="en-US" dirty="0" err="1"/>
              <a:t>no.of</a:t>
            </a:r>
            <a:r>
              <a:rPr lang="en-US" dirty="0"/>
              <a:t>  children =m</a:t>
            </a:r>
          </a:p>
          <a:p>
            <a:r>
              <a:rPr lang="en-US" dirty="0"/>
              <a:t>Min </a:t>
            </a:r>
            <a:r>
              <a:rPr lang="en-US" dirty="0" err="1"/>
              <a:t>no.of</a:t>
            </a:r>
            <a:r>
              <a:rPr lang="en-US" dirty="0"/>
              <a:t> keys=m-1</a:t>
            </a:r>
          </a:p>
          <a:p>
            <a:r>
              <a:rPr lang="en-US" dirty="0"/>
              <a:t>Min </a:t>
            </a:r>
            <a:r>
              <a:rPr lang="en-US" dirty="0" err="1"/>
              <a:t>no.of</a:t>
            </a:r>
            <a:r>
              <a:rPr lang="en-US" dirty="0"/>
              <a:t>  children = </a:t>
            </a:r>
          </a:p>
          <a:p>
            <a:r>
              <a:rPr lang="en-US" dirty="0"/>
              <a:t>Min No. of keys=       - 1</a:t>
            </a:r>
          </a:p>
          <a:p>
            <a:endParaRPr lang="en-IN"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10000"/>
            <a:ext cx="408622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0" y="3671887"/>
            <a:ext cx="48577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4191000"/>
            <a:ext cx="48577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416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endParaRPr lang="en-IN" dirty="0"/>
          </a:p>
        </p:txBody>
      </p:sp>
      <p:sp>
        <p:nvSpPr>
          <p:cNvPr id="3" name="Content Placeholder 2"/>
          <p:cNvSpPr>
            <a:spLocks noGrp="1"/>
          </p:cNvSpPr>
          <p:nvPr>
            <p:ph sz="half" idx="1"/>
          </p:nvPr>
        </p:nvSpPr>
        <p:spPr/>
        <p:txBody>
          <a:bodyPr/>
          <a:lstStyle/>
          <a:p>
            <a:r>
              <a:rPr lang="en-IN" dirty="0">
                <a:hlinkClick r:id="rId2"/>
              </a:rPr>
              <a:t>https://www.youtube.com/watch?v=KnXohGgIpQU</a:t>
            </a:r>
            <a:endParaRPr lang="en-IN" dirty="0"/>
          </a:p>
          <a:p>
            <a:endParaRPr lang="en-US" dirty="0"/>
          </a:p>
          <a:p>
            <a:r>
              <a:rPr lang="en-IN"/>
              <a:t>https://www.youtube.com/watch?v=jpS8BLb8BgI</a:t>
            </a:r>
          </a:p>
        </p:txBody>
      </p:sp>
      <p:sp>
        <p:nvSpPr>
          <p:cNvPr id="4" name="Content Placeholder 3"/>
          <p:cNvSpPr>
            <a:spLocks noGrp="1"/>
          </p:cNvSpPr>
          <p:nvPr>
            <p:ph sz="half" idx="2"/>
          </p:nvPr>
        </p:nvSpPr>
        <p:spPr/>
        <p:txBody>
          <a:bodyPr/>
          <a:lstStyle/>
          <a:p>
            <a:endParaRPr lang="en-IN"/>
          </a:p>
        </p:txBody>
      </p:sp>
    </p:spTree>
    <p:extLst>
      <p:ext uri="{BB962C8B-B14F-4D97-AF65-F5344CB8AC3E}">
        <p14:creationId xmlns:p14="http://schemas.microsoft.com/office/powerpoint/2010/main" val="1746859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025" y="1600200"/>
            <a:ext cx="569595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B-Tree</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055494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
            </a:r>
            <a:r>
              <a:rPr lang="en-IN" baseline="30000" dirty="0"/>
              <a:t>+</a:t>
            </a:r>
            <a:r>
              <a:rPr lang="en-IN" dirty="0"/>
              <a:t> Tree</a:t>
            </a:r>
          </a:p>
        </p:txBody>
      </p:sp>
      <p:sp>
        <p:nvSpPr>
          <p:cNvPr id="3" name="Content Placeholder 2"/>
          <p:cNvSpPr>
            <a:spLocks noGrp="1"/>
          </p:cNvSpPr>
          <p:nvPr>
            <p:ph idx="1"/>
          </p:nvPr>
        </p:nvSpPr>
        <p:spPr/>
        <p:txBody>
          <a:bodyPr/>
          <a:lstStyle/>
          <a:p>
            <a:r>
              <a:rPr lang="en-US" dirty="0"/>
              <a:t>A B</a:t>
            </a:r>
            <a:r>
              <a:rPr lang="en-US" baseline="30000" dirty="0"/>
              <a:t>+</a:t>
            </a:r>
            <a:r>
              <a:rPr lang="en-US" dirty="0"/>
              <a:t> tree is a balanced binary search tree that follows a multi-level index format. </a:t>
            </a:r>
          </a:p>
          <a:p>
            <a:r>
              <a:rPr lang="en-US" dirty="0"/>
              <a:t>The leaf nodes of a B</a:t>
            </a:r>
            <a:r>
              <a:rPr lang="en-US" baseline="30000" dirty="0"/>
              <a:t>+</a:t>
            </a:r>
            <a:r>
              <a:rPr lang="en-US" dirty="0"/>
              <a:t> tree denote actual data pointers. </a:t>
            </a:r>
          </a:p>
          <a:p>
            <a:r>
              <a:rPr lang="en-US" dirty="0"/>
              <a:t>B</a:t>
            </a:r>
            <a:r>
              <a:rPr lang="en-US" baseline="30000" dirty="0"/>
              <a:t>+</a:t>
            </a:r>
            <a:r>
              <a:rPr lang="en-US" dirty="0"/>
              <a:t> tree ensures that all leaf nodes remain at the same height, thus balanced. </a:t>
            </a:r>
          </a:p>
          <a:p>
            <a:r>
              <a:rPr lang="en-US" dirty="0"/>
              <a:t>Additionally, the leaf nodes are linked using a link list; therefore, a B</a:t>
            </a:r>
            <a:r>
              <a:rPr lang="en-US" baseline="30000" dirty="0"/>
              <a:t>+</a:t>
            </a:r>
            <a:r>
              <a:rPr lang="en-US" dirty="0"/>
              <a:t> tree can support random access as well as sequential access.</a:t>
            </a:r>
          </a:p>
          <a:p>
            <a:br>
              <a:rPr lang="en-US" dirty="0"/>
            </a:br>
            <a:endParaRPr lang="en-IN"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581400"/>
            <a:ext cx="4848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5957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592038"/>
            <a:ext cx="4264661" cy="690574"/>
          </a:xfrm>
          <a:prstGeom prst="rect">
            <a:avLst/>
          </a:prstGeom>
        </p:spPr>
        <p:txBody>
          <a:bodyPr vert="horz" wrap="square" lIns="0" tIns="13335" rIns="0" bIns="0" rtlCol="0">
            <a:spAutoFit/>
          </a:bodyPr>
          <a:lstStyle/>
          <a:p>
            <a:pPr marL="12700">
              <a:lnSpc>
                <a:spcPct val="100000"/>
              </a:lnSpc>
              <a:spcBef>
                <a:spcPts val="105"/>
              </a:spcBef>
            </a:pPr>
            <a:r>
              <a:rPr sz="4400" spc="-30" dirty="0">
                <a:solidFill>
                  <a:srgbClr val="000000"/>
                </a:solidFill>
              </a:rPr>
              <a:t>Create</a:t>
            </a:r>
            <a:r>
              <a:rPr sz="4400" spc="-60" dirty="0">
                <a:solidFill>
                  <a:srgbClr val="000000"/>
                </a:solidFill>
              </a:rPr>
              <a:t> </a:t>
            </a:r>
            <a:r>
              <a:rPr sz="4400" spc="-15" dirty="0">
                <a:solidFill>
                  <a:srgbClr val="000000"/>
                </a:solidFill>
              </a:rPr>
              <a:t>index</a:t>
            </a:r>
            <a:endParaRPr sz="4400" dirty="0"/>
          </a:p>
        </p:txBody>
      </p:sp>
      <p:sp>
        <p:nvSpPr>
          <p:cNvPr id="3" name="object 3"/>
          <p:cNvSpPr txBox="1"/>
          <p:nvPr/>
        </p:nvSpPr>
        <p:spPr>
          <a:xfrm>
            <a:off x="916940" y="1730097"/>
            <a:ext cx="6858635" cy="4197944"/>
          </a:xfrm>
          <a:prstGeom prst="rect">
            <a:avLst/>
          </a:prstGeom>
        </p:spPr>
        <p:txBody>
          <a:bodyPr vert="horz" wrap="square" lIns="0" tIns="47625" rIns="0" bIns="0" rtlCol="0">
            <a:spAutoFit/>
          </a:bodyPr>
          <a:lstStyle/>
          <a:p>
            <a:pPr marL="241300" indent="-228600">
              <a:lnSpc>
                <a:spcPct val="100000"/>
              </a:lnSpc>
              <a:spcBef>
                <a:spcPts val="375"/>
              </a:spcBef>
              <a:buFont typeface="Arial MT"/>
              <a:buChar char="•"/>
              <a:tabLst>
                <a:tab pos="240665" algn="l"/>
                <a:tab pos="241300" algn="l"/>
              </a:tabLst>
            </a:pPr>
            <a:r>
              <a:rPr sz="2000" spc="-15" dirty="0">
                <a:latin typeface="Calibri"/>
                <a:cs typeface="Calibri"/>
              </a:rPr>
              <a:t>Syntax:</a:t>
            </a:r>
            <a:endParaRPr sz="2000" dirty="0">
              <a:latin typeface="Calibri"/>
              <a:cs typeface="Calibri"/>
            </a:endParaRPr>
          </a:p>
          <a:p>
            <a:pPr marL="927100">
              <a:lnSpc>
                <a:spcPts val="2039"/>
              </a:lnSpc>
              <a:spcBef>
                <a:spcPts val="275"/>
              </a:spcBef>
            </a:pPr>
            <a:r>
              <a:rPr sz="2000" spc="-30" dirty="0">
                <a:latin typeface="Calibri"/>
                <a:cs typeface="Calibri"/>
              </a:rPr>
              <a:t>CREATE</a:t>
            </a:r>
            <a:r>
              <a:rPr sz="2000" spc="-60" dirty="0">
                <a:latin typeface="Calibri"/>
                <a:cs typeface="Calibri"/>
              </a:rPr>
              <a:t> </a:t>
            </a:r>
            <a:r>
              <a:rPr sz="2000" dirty="0">
                <a:latin typeface="Calibri"/>
                <a:cs typeface="Calibri"/>
              </a:rPr>
              <a:t>INDEX</a:t>
            </a:r>
            <a:r>
              <a:rPr sz="2000" spc="-50" dirty="0">
                <a:latin typeface="Calibri"/>
                <a:cs typeface="Calibri"/>
              </a:rPr>
              <a:t> </a:t>
            </a:r>
            <a:r>
              <a:rPr sz="2000" i="1" spc="-5" dirty="0">
                <a:latin typeface="Calibri"/>
                <a:cs typeface="Calibri"/>
              </a:rPr>
              <a:t>index_name</a:t>
            </a:r>
            <a:endParaRPr sz="2000" dirty="0">
              <a:latin typeface="Calibri"/>
              <a:cs typeface="Calibri"/>
            </a:endParaRPr>
          </a:p>
          <a:p>
            <a:pPr marL="927100">
              <a:lnSpc>
                <a:spcPts val="2039"/>
              </a:lnSpc>
            </a:pPr>
            <a:r>
              <a:rPr sz="2000" spc="5" dirty="0">
                <a:latin typeface="Calibri"/>
                <a:cs typeface="Calibri"/>
              </a:rPr>
              <a:t>ON</a:t>
            </a:r>
            <a:r>
              <a:rPr sz="2000" spc="-30" dirty="0">
                <a:latin typeface="Calibri"/>
                <a:cs typeface="Calibri"/>
              </a:rPr>
              <a:t> </a:t>
            </a:r>
            <a:r>
              <a:rPr sz="2000" i="1" spc="-5" dirty="0">
                <a:latin typeface="Calibri"/>
                <a:cs typeface="Calibri"/>
              </a:rPr>
              <a:t>table_name</a:t>
            </a:r>
            <a:r>
              <a:rPr sz="2000" i="1" spc="-35" dirty="0">
                <a:latin typeface="Calibri"/>
                <a:cs typeface="Calibri"/>
              </a:rPr>
              <a:t> </a:t>
            </a:r>
            <a:r>
              <a:rPr sz="2000" spc="-5" dirty="0">
                <a:latin typeface="Calibri"/>
                <a:cs typeface="Calibri"/>
              </a:rPr>
              <a:t>(</a:t>
            </a:r>
            <a:r>
              <a:rPr sz="2000" i="1" spc="-5" dirty="0">
                <a:latin typeface="Calibri"/>
                <a:cs typeface="Calibri"/>
              </a:rPr>
              <a:t>column1</a:t>
            </a:r>
            <a:r>
              <a:rPr sz="2000" spc="-5" dirty="0">
                <a:latin typeface="Calibri"/>
                <a:cs typeface="Calibri"/>
              </a:rPr>
              <a:t>,</a:t>
            </a:r>
            <a:r>
              <a:rPr sz="2000" spc="-30" dirty="0">
                <a:latin typeface="Calibri"/>
                <a:cs typeface="Calibri"/>
              </a:rPr>
              <a:t> </a:t>
            </a:r>
            <a:r>
              <a:rPr sz="2000" i="1" spc="-5" dirty="0">
                <a:latin typeface="Calibri"/>
                <a:cs typeface="Calibri"/>
              </a:rPr>
              <a:t>column2</a:t>
            </a:r>
            <a:r>
              <a:rPr sz="2000" spc="-5" dirty="0">
                <a:latin typeface="Calibri"/>
                <a:cs typeface="Calibri"/>
              </a:rPr>
              <a:t>,</a:t>
            </a:r>
            <a:r>
              <a:rPr sz="2000" spc="-30" dirty="0">
                <a:latin typeface="Calibri"/>
                <a:cs typeface="Calibri"/>
              </a:rPr>
              <a:t> </a:t>
            </a:r>
            <a:r>
              <a:rPr sz="2000" spc="-5" dirty="0">
                <a:latin typeface="Calibri"/>
                <a:cs typeface="Calibri"/>
              </a:rPr>
              <a:t>...);</a:t>
            </a:r>
            <a:endParaRPr sz="2000" dirty="0">
              <a:latin typeface="Calibri"/>
              <a:cs typeface="Calibri"/>
            </a:endParaRPr>
          </a:p>
          <a:p>
            <a:pPr>
              <a:lnSpc>
                <a:spcPct val="100000"/>
              </a:lnSpc>
              <a:spcBef>
                <a:spcPts val="35"/>
              </a:spcBef>
            </a:pPr>
            <a:endParaRPr sz="2400" dirty="0">
              <a:latin typeface="Calibri"/>
              <a:cs typeface="Calibri"/>
            </a:endParaRPr>
          </a:p>
          <a:p>
            <a:pPr marL="241300" indent="-228600">
              <a:lnSpc>
                <a:spcPct val="100000"/>
              </a:lnSpc>
              <a:buFont typeface="Arial MT"/>
              <a:buChar char="•"/>
              <a:tabLst>
                <a:tab pos="240665" algn="l"/>
                <a:tab pos="241300" algn="l"/>
              </a:tabLst>
            </a:pPr>
            <a:r>
              <a:rPr sz="2000" spc="-30" dirty="0">
                <a:latin typeface="Calibri"/>
                <a:cs typeface="Calibri"/>
              </a:rPr>
              <a:t>CREATE</a:t>
            </a:r>
            <a:r>
              <a:rPr sz="2000" spc="-45" dirty="0">
                <a:latin typeface="Calibri"/>
                <a:cs typeface="Calibri"/>
              </a:rPr>
              <a:t> </a:t>
            </a:r>
            <a:r>
              <a:rPr sz="2000" dirty="0">
                <a:latin typeface="Calibri"/>
                <a:cs typeface="Calibri"/>
              </a:rPr>
              <a:t>UNIQUE</a:t>
            </a:r>
            <a:r>
              <a:rPr sz="2000" spc="-20" dirty="0">
                <a:latin typeface="Calibri"/>
                <a:cs typeface="Calibri"/>
              </a:rPr>
              <a:t> </a:t>
            </a:r>
            <a:r>
              <a:rPr sz="2000" dirty="0">
                <a:latin typeface="Calibri"/>
                <a:cs typeface="Calibri"/>
              </a:rPr>
              <a:t>INDEX</a:t>
            </a:r>
          </a:p>
          <a:p>
            <a:pPr marL="241300" indent="-228600">
              <a:lnSpc>
                <a:spcPct val="100000"/>
              </a:lnSpc>
              <a:spcBef>
                <a:spcPts val="280"/>
              </a:spcBef>
              <a:buFont typeface="Arial MT"/>
              <a:buChar char="•"/>
              <a:tabLst>
                <a:tab pos="240665" algn="l"/>
                <a:tab pos="241300" algn="l"/>
              </a:tabLst>
            </a:pPr>
            <a:r>
              <a:rPr sz="2000" spc="-10" dirty="0">
                <a:latin typeface="Calibri"/>
                <a:cs typeface="Calibri"/>
              </a:rPr>
              <a:t>Duplicate</a:t>
            </a:r>
            <a:r>
              <a:rPr sz="2000" spc="-5" dirty="0">
                <a:latin typeface="Calibri"/>
                <a:cs typeface="Calibri"/>
              </a:rPr>
              <a:t> values </a:t>
            </a:r>
            <a:r>
              <a:rPr sz="2000" spc="-10" dirty="0">
                <a:latin typeface="Calibri"/>
                <a:cs typeface="Calibri"/>
              </a:rPr>
              <a:t>are</a:t>
            </a:r>
            <a:r>
              <a:rPr sz="2000" dirty="0">
                <a:latin typeface="Calibri"/>
                <a:cs typeface="Calibri"/>
              </a:rPr>
              <a:t> not</a:t>
            </a:r>
            <a:r>
              <a:rPr sz="2000" spc="-10" dirty="0">
                <a:latin typeface="Calibri"/>
                <a:cs typeface="Calibri"/>
              </a:rPr>
              <a:t> </a:t>
            </a:r>
            <a:r>
              <a:rPr sz="2000" spc="-5" dirty="0">
                <a:latin typeface="Calibri"/>
                <a:cs typeface="Calibri"/>
              </a:rPr>
              <a:t>allowed.</a:t>
            </a:r>
            <a:endParaRPr sz="2000" dirty="0">
              <a:latin typeface="Calibri"/>
              <a:cs typeface="Calibri"/>
            </a:endParaRPr>
          </a:p>
          <a:p>
            <a:pPr marL="241300" indent="-228600">
              <a:lnSpc>
                <a:spcPct val="100000"/>
              </a:lnSpc>
              <a:spcBef>
                <a:spcPts val="285"/>
              </a:spcBef>
              <a:buFont typeface="Arial MT"/>
              <a:buChar char="•"/>
              <a:tabLst>
                <a:tab pos="240665" algn="l"/>
                <a:tab pos="241300" algn="l"/>
              </a:tabLst>
            </a:pPr>
            <a:r>
              <a:rPr sz="2000" spc="-15" dirty="0">
                <a:latin typeface="Calibri"/>
                <a:cs typeface="Calibri"/>
              </a:rPr>
              <a:t>Syntax:</a:t>
            </a:r>
            <a:endParaRPr sz="2000" dirty="0">
              <a:latin typeface="Calibri"/>
              <a:cs typeface="Calibri"/>
            </a:endParaRPr>
          </a:p>
          <a:p>
            <a:pPr marL="927100">
              <a:lnSpc>
                <a:spcPts val="2039"/>
              </a:lnSpc>
              <a:spcBef>
                <a:spcPts val="275"/>
              </a:spcBef>
            </a:pPr>
            <a:r>
              <a:rPr sz="2000" spc="-30" dirty="0">
                <a:latin typeface="Calibri"/>
                <a:cs typeface="Calibri"/>
              </a:rPr>
              <a:t>CREATE</a:t>
            </a:r>
            <a:r>
              <a:rPr sz="2000" spc="-50" dirty="0">
                <a:latin typeface="Calibri"/>
                <a:cs typeface="Calibri"/>
              </a:rPr>
              <a:t> </a:t>
            </a:r>
            <a:r>
              <a:rPr sz="2000" dirty="0">
                <a:latin typeface="Calibri"/>
                <a:cs typeface="Calibri"/>
              </a:rPr>
              <a:t>UNIQUE</a:t>
            </a:r>
            <a:r>
              <a:rPr sz="2000" spc="-25" dirty="0">
                <a:latin typeface="Calibri"/>
                <a:cs typeface="Calibri"/>
              </a:rPr>
              <a:t> </a:t>
            </a:r>
            <a:r>
              <a:rPr sz="2000" dirty="0">
                <a:latin typeface="Calibri"/>
                <a:cs typeface="Calibri"/>
              </a:rPr>
              <a:t>INDEX</a:t>
            </a:r>
            <a:r>
              <a:rPr sz="2000" spc="-35" dirty="0">
                <a:latin typeface="Calibri"/>
                <a:cs typeface="Calibri"/>
              </a:rPr>
              <a:t> </a:t>
            </a:r>
            <a:r>
              <a:rPr sz="2000" i="1" spc="-5" dirty="0">
                <a:latin typeface="Calibri"/>
                <a:cs typeface="Calibri"/>
              </a:rPr>
              <a:t>index_name</a:t>
            </a:r>
            <a:endParaRPr sz="2000" dirty="0">
              <a:latin typeface="Calibri"/>
              <a:cs typeface="Calibri"/>
            </a:endParaRPr>
          </a:p>
          <a:p>
            <a:pPr marL="927100">
              <a:lnSpc>
                <a:spcPts val="2039"/>
              </a:lnSpc>
            </a:pPr>
            <a:r>
              <a:rPr sz="2000" spc="5" dirty="0">
                <a:latin typeface="Calibri"/>
                <a:cs typeface="Calibri"/>
              </a:rPr>
              <a:t>ON</a:t>
            </a:r>
            <a:r>
              <a:rPr sz="2000" spc="-30" dirty="0">
                <a:latin typeface="Calibri"/>
                <a:cs typeface="Calibri"/>
              </a:rPr>
              <a:t> </a:t>
            </a:r>
            <a:r>
              <a:rPr sz="2000" i="1" spc="-5" dirty="0">
                <a:latin typeface="Calibri"/>
                <a:cs typeface="Calibri"/>
              </a:rPr>
              <a:t>table_name</a:t>
            </a:r>
            <a:r>
              <a:rPr sz="2000" i="1" spc="-35" dirty="0">
                <a:latin typeface="Calibri"/>
                <a:cs typeface="Calibri"/>
              </a:rPr>
              <a:t> </a:t>
            </a:r>
            <a:r>
              <a:rPr sz="2000" spc="-5" dirty="0">
                <a:latin typeface="Calibri"/>
                <a:cs typeface="Calibri"/>
              </a:rPr>
              <a:t>(</a:t>
            </a:r>
            <a:r>
              <a:rPr sz="2000" i="1" spc="-5" dirty="0">
                <a:latin typeface="Calibri"/>
                <a:cs typeface="Calibri"/>
              </a:rPr>
              <a:t>column1</a:t>
            </a:r>
            <a:r>
              <a:rPr sz="2000" spc="-5" dirty="0">
                <a:latin typeface="Calibri"/>
                <a:cs typeface="Calibri"/>
              </a:rPr>
              <a:t>,</a:t>
            </a:r>
            <a:r>
              <a:rPr sz="2000" spc="-30" dirty="0">
                <a:latin typeface="Calibri"/>
                <a:cs typeface="Calibri"/>
              </a:rPr>
              <a:t> </a:t>
            </a:r>
            <a:r>
              <a:rPr sz="2000" i="1" spc="-5" dirty="0">
                <a:latin typeface="Calibri"/>
                <a:cs typeface="Calibri"/>
              </a:rPr>
              <a:t>column2</a:t>
            </a:r>
            <a:r>
              <a:rPr sz="2000" spc="-5" dirty="0">
                <a:latin typeface="Calibri"/>
                <a:cs typeface="Calibri"/>
              </a:rPr>
              <a:t>,</a:t>
            </a:r>
            <a:r>
              <a:rPr sz="2000" spc="-30" dirty="0">
                <a:latin typeface="Calibri"/>
                <a:cs typeface="Calibri"/>
              </a:rPr>
              <a:t> </a:t>
            </a:r>
            <a:r>
              <a:rPr sz="2000" spc="-5" dirty="0">
                <a:latin typeface="Calibri"/>
                <a:cs typeface="Calibri"/>
              </a:rPr>
              <a:t>...);</a:t>
            </a:r>
            <a:endParaRPr sz="2000" dirty="0">
              <a:latin typeface="Calibri"/>
              <a:cs typeface="Calibri"/>
            </a:endParaRPr>
          </a:p>
          <a:p>
            <a:pPr>
              <a:lnSpc>
                <a:spcPct val="100000"/>
              </a:lnSpc>
              <a:spcBef>
                <a:spcPts val="35"/>
              </a:spcBef>
            </a:pPr>
            <a:endParaRPr sz="2400" dirty="0">
              <a:latin typeface="Calibri"/>
              <a:cs typeface="Calibri"/>
            </a:endParaRPr>
          </a:p>
          <a:p>
            <a:pPr marL="241300" indent="-228600">
              <a:lnSpc>
                <a:spcPct val="100000"/>
              </a:lnSpc>
              <a:buFont typeface="Arial MT"/>
              <a:buChar char="•"/>
              <a:tabLst>
                <a:tab pos="240665" algn="l"/>
                <a:tab pos="241300" algn="l"/>
              </a:tabLst>
            </a:pPr>
            <a:r>
              <a:rPr sz="2000" spc="-5" dirty="0">
                <a:latin typeface="Calibri"/>
                <a:cs typeface="Calibri"/>
              </a:rPr>
              <a:t>DROP</a:t>
            </a:r>
            <a:r>
              <a:rPr sz="2000" spc="-50" dirty="0">
                <a:latin typeface="Calibri"/>
                <a:cs typeface="Calibri"/>
              </a:rPr>
              <a:t> </a:t>
            </a:r>
            <a:r>
              <a:rPr sz="2000" dirty="0">
                <a:latin typeface="Calibri"/>
                <a:cs typeface="Calibri"/>
              </a:rPr>
              <a:t>INDEX</a:t>
            </a:r>
          </a:p>
          <a:p>
            <a:pPr marL="241300" indent="-228600">
              <a:lnSpc>
                <a:spcPct val="100000"/>
              </a:lnSpc>
              <a:spcBef>
                <a:spcPts val="275"/>
              </a:spcBef>
              <a:buFont typeface="Arial MT"/>
              <a:buChar char="•"/>
              <a:tabLst>
                <a:tab pos="240665" algn="l"/>
                <a:tab pos="241300" algn="l"/>
              </a:tabLst>
            </a:pPr>
            <a:r>
              <a:rPr sz="2000" spc="-5" dirty="0">
                <a:latin typeface="Calibri"/>
                <a:cs typeface="Calibri"/>
              </a:rPr>
              <a:t>The</a:t>
            </a:r>
            <a:r>
              <a:rPr sz="2000" spc="5" dirty="0">
                <a:latin typeface="Calibri"/>
                <a:cs typeface="Calibri"/>
              </a:rPr>
              <a:t> </a:t>
            </a:r>
            <a:r>
              <a:rPr sz="2000" spc="-5" dirty="0">
                <a:latin typeface="Calibri"/>
                <a:cs typeface="Calibri"/>
              </a:rPr>
              <a:t>DROP</a:t>
            </a:r>
            <a:r>
              <a:rPr sz="2000" spc="-15" dirty="0">
                <a:latin typeface="Calibri"/>
                <a:cs typeface="Calibri"/>
              </a:rPr>
              <a:t> </a:t>
            </a:r>
            <a:r>
              <a:rPr sz="2000" dirty="0">
                <a:latin typeface="Calibri"/>
                <a:cs typeface="Calibri"/>
              </a:rPr>
              <a:t>INDEX</a:t>
            </a:r>
            <a:r>
              <a:rPr sz="2000" spc="-35" dirty="0">
                <a:latin typeface="Calibri"/>
                <a:cs typeface="Calibri"/>
              </a:rPr>
              <a:t> </a:t>
            </a:r>
            <a:r>
              <a:rPr sz="2000" spc="-15" dirty="0">
                <a:latin typeface="Calibri"/>
                <a:cs typeface="Calibri"/>
              </a:rPr>
              <a:t>statement</a:t>
            </a:r>
            <a:r>
              <a:rPr sz="2000" spc="45" dirty="0">
                <a:latin typeface="Calibri"/>
                <a:cs typeface="Calibri"/>
              </a:rPr>
              <a:t> </a:t>
            </a:r>
            <a:r>
              <a:rPr sz="2000" dirty="0">
                <a:latin typeface="Calibri"/>
                <a:cs typeface="Calibri"/>
              </a:rPr>
              <a:t>is</a:t>
            </a:r>
            <a:r>
              <a:rPr sz="2000" spc="5" dirty="0">
                <a:latin typeface="Calibri"/>
                <a:cs typeface="Calibri"/>
              </a:rPr>
              <a:t> </a:t>
            </a:r>
            <a:r>
              <a:rPr sz="2000" spc="-5" dirty="0">
                <a:latin typeface="Calibri"/>
                <a:cs typeface="Calibri"/>
              </a:rPr>
              <a:t>used</a:t>
            </a:r>
            <a:r>
              <a:rPr sz="2000" spc="5" dirty="0">
                <a:latin typeface="Calibri"/>
                <a:cs typeface="Calibri"/>
              </a:rPr>
              <a:t> </a:t>
            </a:r>
            <a:r>
              <a:rPr sz="2000" spc="-15" dirty="0">
                <a:latin typeface="Calibri"/>
                <a:cs typeface="Calibri"/>
              </a:rPr>
              <a:t>to</a:t>
            </a:r>
            <a:r>
              <a:rPr sz="2000" dirty="0">
                <a:latin typeface="Calibri"/>
                <a:cs typeface="Calibri"/>
              </a:rPr>
              <a:t> </a:t>
            </a:r>
            <a:r>
              <a:rPr sz="2000" spc="-5" dirty="0">
                <a:latin typeface="Calibri"/>
                <a:cs typeface="Calibri"/>
              </a:rPr>
              <a:t>delete</a:t>
            </a:r>
            <a:r>
              <a:rPr sz="2000" spc="20" dirty="0">
                <a:latin typeface="Calibri"/>
                <a:cs typeface="Calibri"/>
              </a:rPr>
              <a:t> </a:t>
            </a:r>
            <a:r>
              <a:rPr sz="2000" dirty="0">
                <a:latin typeface="Calibri"/>
                <a:cs typeface="Calibri"/>
              </a:rPr>
              <a:t>an </a:t>
            </a:r>
            <a:r>
              <a:rPr sz="2000" spc="-10" dirty="0">
                <a:latin typeface="Calibri"/>
                <a:cs typeface="Calibri"/>
              </a:rPr>
              <a:t>index</a:t>
            </a:r>
            <a:r>
              <a:rPr sz="2000" dirty="0">
                <a:latin typeface="Calibri"/>
                <a:cs typeface="Calibri"/>
              </a:rPr>
              <a:t> in</a:t>
            </a:r>
            <a:r>
              <a:rPr sz="2000" spc="5" dirty="0">
                <a:latin typeface="Calibri"/>
                <a:cs typeface="Calibri"/>
              </a:rPr>
              <a:t> </a:t>
            </a:r>
            <a:r>
              <a:rPr sz="2000" dirty="0">
                <a:latin typeface="Calibri"/>
                <a:cs typeface="Calibri"/>
              </a:rPr>
              <a:t>a</a:t>
            </a:r>
            <a:r>
              <a:rPr sz="2000" spc="5" dirty="0">
                <a:latin typeface="Calibri"/>
                <a:cs typeface="Calibri"/>
              </a:rPr>
              <a:t> </a:t>
            </a:r>
            <a:r>
              <a:rPr sz="2000" spc="-5" dirty="0">
                <a:latin typeface="Calibri"/>
                <a:cs typeface="Calibri"/>
              </a:rPr>
              <a:t>table.</a:t>
            </a:r>
            <a:endParaRPr sz="2000" dirty="0">
              <a:latin typeface="Calibri"/>
              <a:cs typeface="Calibri"/>
            </a:endParaRPr>
          </a:p>
          <a:p>
            <a:pPr marL="927100">
              <a:lnSpc>
                <a:spcPct val="100000"/>
              </a:lnSpc>
              <a:spcBef>
                <a:spcPts val="280"/>
              </a:spcBef>
            </a:pPr>
            <a:r>
              <a:rPr sz="2000" spc="-30" dirty="0">
                <a:latin typeface="Calibri"/>
                <a:cs typeface="Calibri"/>
              </a:rPr>
              <a:t>ALTER TABLE </a:t>
            </a:r>
            <a:r>
              <a:rPr sz="2000" i="1" spc="-5" dirty="0">
                <a:latin typeface="Calibri"/>
                <a:cs typeface="Calibri"/>
              </a:rPr>
              <a:t>table_name</a:t>
            </a:r>
            <a:r>
              <a:rPr sz="2000" i="1" spc="-40" dirty="0">
                <a:latin typeface="Calibri"/>
                <a:cs typeface="Calibri"/>
              </a:rPr>
              <a:t> </a:t>
            </a:r>
            <a:r>
              <a:rPr sz="2000" spc="-5" dirty="0">
                <a:latin typeface="Calibri"/>
                <a:cs typeface="Calibri"/>
              </a:rPr>
              <a:t>DROP</a:t>
            </a:r>
            <a:r>
              <a:rPr sz="2000" spc="-25" dirty="0">
                <a:latin typeface="Calibri"/>
                <a:cs typeface="Calibri"/>
              </a:rPr>
              <a:t> </a:t>
            </a:r>
            <a:r>
              <a:rPr sz="2000" dirty="0">
                <a:latin typeface="Calibri"/>
                <a:cs typeface="Calibri"/>
              </a:rPr>
              <a:t>INDEX</a:t>
            </a:r>
            <a:r>
              <a:rPr sz="2000" spc="-35" dirty="0">
                <a:latin typeface="Calibri"/>
                <a:cs typeface="Calibri"/>
              </a:rPr>
              <a:t> </a:t>
            </a:r>
            <a:r>
              <a:rPr sz="2000" i="1" spc="-5" dirty="0">
                <a:latin typeface="Calibri"/>
                <a:cs typeface="Calibri"/>
              </a:rPr>
              <a:t>index_name</a:t>
            </a:r>
            <a:r>
              <a:rPr sz="2000" spc="-5" dirty="0">
                <a:latin typeface="Calibri"/>
                <a:cs typeface="Calibri"/>
              </a:rPr>
              <a:t>;</a:t>
            </a:r>
            <a:endParaRPr sz="2000" dirty="0">
              <a:latin typeface="Calibri"/>
              <a:cs typeface="Calibri"/>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447800"/>
            <a:ext cx="4265408" cy="16279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800" y="3730734"/>
            <a:ext cx="3895605" cy="1041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Clustered index</a:t>
            </a:r>
            <a:endParaRPr lang="en-IN" dirty="0"/>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09750"/>
            <a:ext cx="823912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4542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341" y="755476"/>
            <a:ext cx="50387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822526"/>
            <a:ext cx="4972050"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3462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endParaRPr lang="en-IN" dirty="0"/>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75149" y="3752850"/>
            <a:ext cx="5794323" cy="1091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05000"/>
            <a:ext cx="4584843"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863" y="5029200"/>
            <a:ext cx="3429000" cy="1575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68502" y="4644303"/>
            <a:ext cx="1400833" cy="369332"/>
          </a:xfrm>
          <a:prstGeom prst="rect">
            <a:avLst/>
          </a:prstGeom>
          <a:noFill/>
        </p:spPr>
        <p:txBody>
          <a:bodyPr wrap="none" rtlCol="0">
            <a:spAutoFit/>
          </a:bodyPr>
          <a:lstStyle/>
          <a:p>
            <a:r>
              <a:rPr lang="en-US" dirty="0"/>
              <a:t>Cluster index</a:t>
            </a:r>
            <a:endParaRPr lang="en-IN" dirty="0"/>
          </a:p>
        </p:txBody>
      </p:sp>
    </p:spTree>
    <p:extLst>
      <p:ext uri="{BB962C8B-B14F-4D97-AF65-F5344CB8AC3E}">
        <p14:creationId xmlns:p14="http://schemas.microsoft.com/office/powerpoint/2010/main" val="1749735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Indexing</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482265"/>
            <a:ext cx="4404087" cy="2331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895600"/>
            <a:ext cx="5975653"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333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1000"/>
                                        <p:tgtEl>
                                          <p:spTgt spid="3075"/>
                                        </p:tgtEl>
                                      </p:cBhvr>
                                    </p:animEffect>
                                    <p:anim calcmode="lin" valueType="num">
                                      <p:cBhvr>
                                        <p:cTn id="14" dur="1000" fill="hold"/>
                                        <p:tgtEl>
                                          <p:spTgt spid="3075"/>
                                        </p:tgtEl>
                                        <p:attrNameLst>
                                          <p:attrName>ppt_x</p:attrName>
                                        </p:attrNameLst>
                                      </p:cBhvr>
                                      <p:tavLst>
                                        <p:tav tm="0">
                                          <p:val>
                                            <p:strVal val="#ppt_x"/>
                                          </p:val>
                                        </p:tav>
                                        <p:tav tm="100000">
                                          <p:val>
                                            <p:strVal val="#ppt_x"/>
                                          </p:val>
                                        </p:tav>
                                      </p:tavLst>
                                    </p:anim>
                                    <p:anim calcmode="lin" valueType="num">
                                      <p:cBhvr>
                                        <p:cTn id="15"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00200"/>
            <a:ext cx="8528112"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86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barn(inVertical)">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7662" y="2424815"/>
            <a:ext cx="3234055" cy="2962349"/>
          </a:xfrm>
          <a:prstGeom prst="rect">
            <a:avLst/>
          </a:prstGeom>
        </p:spPr>
        <p:txBody>
          <a:bodyPr vert="horz" wrap="square" lIns="0" tIns="43180" rIns="0" bIns="0" rtlCol="0">
            <a:spAutoFit/>
          </a:bodyPr>
          <a:lstStyle/>
          <a:p>
            <a:pPr marL="241300" marR="25400" indent="-228600">
              <a:lnSpc>
                <a:spcPct val="90000"/>
              </a:lnSpc>
              <a:spcBef>
                <a:spcPts val="340"/>
              </a:spcBef>
              <a:buFont typeface="Arial MT"/>
              <a:buChar char="•"/>
              <a:tabLst>
                <a:tab pos="240665" algn="l"/>
                <a:tab pos="241300" algn="l"/>
              </a:tabLst>
            </a:pPr>
            <a:r>
              <a:rPr sz="2000" spc="-10" dirty="0">
                <a:latin typeface="Calibri"/>
                <a:cs typeface="Calibri"/>
              </a:rPr>
              <a:t>Indexing </a:t>
            </a:r>
            <a:r>
              <a:rPr sz="2000" dirty="0">
                <a:latin typeface="Calibri"/>
                <a:cs typeface="Calibri"/>
              </a:rPr>
              <a:t>is a </a:t>
            </a:r>
            <a:r>
              <a:rPr sz="2000" spc="-25" dirty="0">
                <a:latin typeface="Calibri"/>
                <a:cs typeface="Calibri"/>
              </a:rPr>
              <a:t>way </a:t>
            </a:r>
            <a:r>
              <a:rPr sz="2000" spc="-15" dirty="0">
                <a:latin typeface="Calibri"/>
                <a:cs typeface="Calibri"/>
              </a:rPr>
              <a:t>to </a:t>
            </a:r>
            <a:r>
              <a:rPr sz="2000" spc="-10" dirty="0">
                <a:latin typeface="Calibri"/>
                <a:cs typeface="Calibri"/>
              </a:rPr>
              <a:t>optimize </a:t>
            </a:r>
            <a:r>
              <a:rPr sz="2000" spc="-440" dirty="0">
                <a:latin typeface="Calibri"/>
                <a:cs typeface="Calibri"/>
              </a:rPr>
              <a:t> </a:t>
            </a:r>
            <a:r>
              <a:rPr sz="2000" dirty="0">
                <a:latin typeface="Calibri"/>
                <a:cs typeface="Calibri"/>
              </a:rPr>
              <a:t>the </a:t>
            </a:r>
            <a:r>
              <a:rPr sz="2000" spc="-5" dirty="0">
                <a:latin typeface="Calibri"/>
                <a:cs typeface="Calibri"/>
              </a:rPr>
              <a:t>performance of </a:t>
            </a:r>
            <a:r>
              <a:rPr sz="2000" dirty="0">
                <a:latin typeface="Calibri"/>
                <a:cs typeface="Calibri"/>
              </a:rPr>
              <a:t>a </a:t>
            </a:r>
            <a:r>
              <a:rPr sz="2000" spc="5" dirty="0">
                <a:latin typeface="Calibri"/>
                <a:cs typeface="Calibri"/>
              </a:rPr>
              <a:t> </a:t>
            </a:r>
            <a:r>
              <a:rPr sz="2000" spc="-5" dirty="0">
                <a:latin typeface="Calibri"/>
                <a:cs typeface="Calibri"/>
              </a:rPr>
              <a:t>database by minimizing </a:t>
            </a:r>
            <a:r>
              <a:rPr sz="2000" dirty="0">
                <a:latin typeface="Calibri"/>
                <a:cs typeface="Calibri"/>
              </a:rPr>
              <a:t>the </a:t>
            </a:r>
            <a:r>
              <a:rPr sz="2000" spc="5" dirty="0">
                <a:latin typeface="Calibri"/>
                <a:cs typeface="Calibri"/>
              </a:rPr>
              <a:t> </a:t>
            </a:r>
            <a:r>
              <a:rPr sz="2000" dirty="0">
                <a:latin typeface="Calibri"/>
                <a:cs typeface="Calibri"/>
              </a:rPr>
              <a:t>number </a:t>
            </a:r>
            <a:r>
              <a:rPr sz="2000" spc="-5" dirty="0">
                <a:latin typeface="Calibri"/>
                <a:cs typeface="Calibri"/>
              </a:rPr>
              <a:t>of disk </a:t>
            </a:r>
            <a:r>
              <a:rPr sz="2000" dirty="0">
                <a:latin typeface="Calibri"/>
                <a:cs typeface="Calibri"/>
              </a:rPr>
              <a:t>accesses </a:t>
            </a:r>
            <a:r>
              <a:rPr sz="2000" spc="5" dirty="0">
                <a:latin typeface="Calibri"/>
                <a:cs typeface="Calibri"/>
              </a:rPr>
              <a:t> </a:t>
            </a:r>
            <a:r>
              <a:rPr sz="2000" spc="-10" dirty="0">
                <a:latin typeface="Calibri"/>
                <a:cs typeface="Calibri"/>
              </a:rPr>
              <a:t>required </a:t>
            </a:r>
            <a:r>
              <a:rPr sz="2000" spc="-5" dirty="0">
                <a:latin typeface="Calibri"/>
                <a:cs typeface="Calibri"/>
              </a:rPr>
              <a:t>when </a:t>
            </a:r>
            <a:r>
              <a:rPr sz="2000" dirty="0">
                <a:latin typeface="Calibri"/>
                <a:cs typeface="Calibri"/>
              </a:rPr>
              <a:t>a query is </a:t>
            </a:r>
            <a:r>
              <a:rPr sz="2000" spc="5" dirty="0">
                <a:latin typeface="Calibri"/>
                <a:cs typeface="Calibri"/>
              </a:rPr>
              <a:t> </a:t>
            </a:r>
            <a:r>
              <a:rPr sz="2000" spc="-10" dirty="0">
                <a:latin typeface="Calibri"/>
                <a:cs typeface="Calibri"/>
              </a:rPr>
              <a:t>processed.</a:t>
            </a:r>
            <a:endParaRPr sz="2000">
              <a:latin typeface="Calibri"/>
              <a:cs typeface="Calibri"/>
            </a:endParaRPr>
          </a:p>
          <a:p>
            <a:pPr marL="241300" marR="5080" indent="-228600">
              <a:lnSpc>
                <a:spcPts val="2160"/>
              </a:lnSpc>
              <a:spcBef>
                <a:spcPts val="1030"/>
              </a:spcBef>
              <a:buFont typeface="Arial MT"/>
              <a:buChar char="•"/>
              <a:tabLst>
                <a:tab pos="240665" algn="l"/>
                <a:tab pos="241300" algn="l"/>
              </a:tabLst>
            </a:pPr>
            <a:r>
              <a:rPr sz="2000" dirty="0">
                <a:latin typeface="Calibri"/>
                <a:cs typeface="Calibri"/>
              </a:rPr>
              <a:t>It is a </a:t>
            </a:r>
            <a:r>
              <a:rPr sz="2000" spc="-10" dirty="0">
                <a:latin typeface="Calibri"/>
                <a:cs typeface="Calibri"/>
              </a:rPr>
              <a:t>data </a:t>
            </a:r>
            <a:r>
              <a:rPr sz="2000" spc="-5" dirty="0">
                <a:latin typeface="Calibri"/>
                <a:cs typeface="Calibri"/>
              </a:rPr>
              <a:t>structure </a:t>
            </a:r>
            <a:r>
              <a:rPr sz="2000" dirty="0">
                <a:latin typeface="Calibri"/>
                <a:cs typeface="Calibri"/>
              </a:rPr>
              <a:t> </a:t>
            </a:r>
            <a:r>
              <a:rPr sz="2000" spc="-5" dirty="0">
                <a:latin typeface="Calibri"/>
                <a:cs typeface="Calibri"/>
              </a:rPr>
              <a:t>technique </a:t>
            </a:r>
            <a:r>
              <a:rPr sz="2000" dirty="0">
                <a:latin typeface="Calibri"/>
                <a:cs typeface="Calibri"/>
              </a:rPr>
              <a:t>which is </a:t>
            </a:r>
            <a:r>
              <a:rPr sz="2000" spc="-5" dirty="0">
                <a:latin typeface="Calibri"/>
                <a:cs typeface="Calibri"/>
              </a:rPr>
              <a:t>used </a:t>
            </a:r>
            <a:r>
              <a:rPr sz="2000" spc="-15" dirty="0">
                <a:latin typeface="Calibri"/>
                <a:cs typeface="Calibri"/>
              </a:rPr>
              <a:t>to </a:t>
            </a:r>
            <a:r>
              <a:rPr sz="2000" spc="-10" dirty="0">
                <a:latin typeface="Calibri"/>
                <a:cs typeface="Calibri"/>
              </a:rPr>
              <a:t> </a:t>
            </a:r>
            <a:r>
              <a:rPr sz="2000" dirty="0">
                <a:latin typeface="Calibri"/>
                <a:cs typeface="Calibri"/>
              </a:rPr>
              <a:t>quickly</a:t>
            </a:r>
            <a:r>
              <a:rPr sz="2000" spc="-35" dirty="0">
                <a:latin typeface="Calibri"/>
                <a:cs typeface="Calibri"/>
              </a:rPr>
              <a:t> </a:t>
            </a:r>
            <a:r>
              <a:rPr sz="2000" spc="-10" dirty="0">
                <a:latin typeface="Calibri"/>
                <a:cs typeface="Calibri"/>
              </a:rPr>
              <a:t>locate</a:t>
            </a:r>
            <a:r>
              <a:rPr sz="2000" spc="-5" dirty="0">
                <a:latin typeface="Calibri"/>
                <a:cs typeface="Calibri"/>
              </a:rPr>
              <a:t> </a:t>
            </a:r>
            <a:r>
              <a:rPr sz="2000" dirty="0">
                <a:latin typeface="Calibri"/>
                <a:cs typeface="Calibri"/>
              </a:rPr>
              <a:t>and</a:t>
            </a:r>
            <a:r>
              <a:rPr sz="2000" spc="-20" dirty="0">
                <a:latin typeface="Calibri"/>
                <a:cs typeface="Calibri"/>
              </a:rPr>
              <a:t> </a:t>
            </a:r>
            <a:r>
              <a:rPr sz="2000" dirty="0">
                <a:latin typeface="Calibri"/>
                <a:cs typeface="Calibri"/>
              </a:rPr>
              <a:t>access</a:t>
            </a:r>
            <a:r>
              <a:rPr sz="2000" spc="-10" dirty="0">
                <a:latin typeface="Calibri"/>
                <a:cs typeface="Calibri"/>
              </a:rPr>
              <a:t> </a:t>
            </a:r>
            <a:r>
              <a:rPr sz="2000" dirty="0">
                <a:latin typeface="Calibri"/>
                <a:cs typeface="Calibri"/>
              </a:rPr>
              <a:t>the </a:t>
            </a:r>
            <a:r>
              <a:rPr sz="2000" spc="-434" dirty="0">
                <a:latin typeface="Calibri"/>
                <a:cs typeface="Calibri"/>
              </a:rPr>
              <a:t> </a:t>
            </a:r>
            <a:r>
              <a:rPr sz="2000" spc="-15" dirty="0">
                <a:latin typeface="Calibri"/>
                <a:cs typeface="Calibri"/>
              </a:rPr>
              <a:t>data</a:t>
            </a:r>
            <a:r>
              <a:rPr sz="2000" spc="-5" dirty="0">
                <a:latin typeface="Calibri"/>
                <a:cs typeface="Calibri"/>
              </a:rPr>
              <a:t> </a:t>
            </a:r>
            <a:r>
              <a:rPr sz="2000" dirty="0">
                <a:latin typeface="Calibri"/>
                <a:cs typeface="Calibri"/>
              </a:rPr>
              <a:t>in</a:t>
            </a:r>
            <a:r>
              <a:rPr sz="2000" spc="-5" dirty="0">
                <a:latin typeface="Calibri"/>
                <a:cs typeface="Calibri"/>
              </a:rPr>
              <a:t> </a:t>
            </a:r>
            <a:r>
              <a:rPr sz="2000" dirty="0">
                <a:latin typeface="Calibri"/>
                <a:cs typeface="Calibri"/>
              </a:rPr>
              <a:t>a</a:t>
            </a:r>
            <a:r>
              <a:rPr sz="2000" spc="-10" dirty="0">
                <a:latin typeface="Calibri"/>
                <a:cs typeface="Calibri"/>
              </a:rPr>
              <a:t> </a:t>
            </a:r>
            <a:r>
              <a:rPr sz="2000" spc="-5" dirty="0">
                <a:latin typeface="Calibri"/>
                <a:cs typeface="Calibri"/>
              </a:rPr>
              <a:t>database.</a:t>
            </a:r>
            <a:endParaRPr sz="2000">
              <a:latin typeface="Calibri"/>
              <a:cs typeface="Calibri"/>
            </a:endParaRPr>
          </a:p>
        </p:txBody>
      </p:sp>
      <p:grpSp>
        <p:nvGrpSpPr>
          <p:cNvPr id="3" name="object 3"/>
          <p:cNvGrpSpPr/>
          <p:nvPr/>
        </p:nvGrpSpPr>
        <p:grpSpPr>
          <a:xfrm>
            <a:off x="4639056" y="0"/>
            <a:ext cx="7553325" cy="6858000"/>
            <a:chOff x="4639055" y="0"/>
            <a:chExt cx="7553325" cy="6858000"/>
          </a:xfrm>
        </p:grpSpPr>
        <p:sp>
          <p:nvSpPr>
            <p:cNvPr id="4" name="object 4"/>
            <p:cNvSpPr/>
            <p:nvPr/>
          </p:nvSpPr>
          <p:spPr>
            <a:xfrm>
              <a:off x="4639055" y="0"/>
              <a:ext cx="7553325" cy="6858000"/>
            </a:xfrm>
            <a:custGeom>
              <a:avLst/>
              <a:gdLst/>
              <a:ahLst/>
              <a:cxnLst/>
              <a:rect l="l" t="t" r="r" b="b"/>
              <a:pathLst>
                <a:path w="7553325" h="6858000">
                  <a:moveTo>
                    <a:pt x="7552944" y="0"/>
                  </a:moveTo>
                  <a:lnTo>
                    <a:pt x="0" y="0"/>
                  </a:lnTo>
                  <a:lnTo>
                    <a:pt x="0" y="6858000"/>
                  </a:lnTo>
                  <a:lnTo>
                    <a:pt x="7552944" y="6858000"/>
                  </a:lnTo>
                  <a:lnTo>
                    <a:pt x="7552944" y="0"/>
                  </a:lnTo>
                  <a:close/>
                </a:path>
              </a:pathLst>
            </a:custGeom>
            <a:solidFill>
              <a:srgbClr val="C7C9C9"/>
            </a:solidFill>
          </p:spPr>
          <p:txBody>
            <a:bodyPr wrap="square" lIns="0" tIns="0" rIns="0" bIns="0" rtlCol="0"/>
            <a:lstStyle/>
            <a:p>
              <a:endParaRPr/>
            </a:p>
          </p:txBody>
        </p:sp>
        <p:pic>
          <p:nvPicPr>
            <p:cNvPr id="5" name="object 5"/>
            <p:cNvPicPr/>
            <p:nvPr/>
          </p:nvPicPr>
          <p:blipFill>
            <a:blip r:embed="rId2" cstate="print"/>
            <a:stretch>
              <a:fillRect/>
            </a:stretch>
          </p:blipFill>
          <p:spPr>
            <a:xfrm>
              <a:off x="5059679" y="513587"/>
              <a:ext cx="6707124" cy="5861304"/>
            </a:xfrm>
            <a:prstGeom prst="rect">
              <a:avLst/>
            </a:prstGeom>
          </p:spPr>
        </p:pic>
        <p:sp>
          <p:nvSpPr>
            <p:cNvPr id="6" name="object 6"/>
            <p:cNvSpPr/>
            <p:nvPr/>
          </p:nvSpPr>
          <p:spPr>
            <a:xfrm>
              <a:off x="5123687" y="557783"/>
              <a:ext cx="6583680" cy="5739765"/>
            </a:xfrm>
            <a:custGeom>
              <a:avLst/>
              <a:gdLst/>
              <a:ahLst/>
              <a:cxnLst/>
              <a:rect l="l" t="t" r="r" b="b"/>
              <a:pathLst>
                <a:path w="6583680" h="5739765">
                  <a:moveTo>
                    <a:pt x="6583679" y="0"/>
                  </a:moveTo>
                  <a:lnTo>
                    <a:pt x="0" y="0"/>
                  </a:lnTo>
                  <a:lnTo>
                    <a:pt x="0" y="5739384"/>
                  </a:lnTo>
                  <a:lnTo>
                    <a:pt x="6583679" y="5739384"/>
                  </a:lnTo>
                  <a:lnTo>
                    <a:pt x="6583679" y="0"/>
                  </a:lnTo>
                  <a:close/>
                </a:path>
              </a:pathLst>
            </a:custGeom>
            <a:solidFill>
              <a:srgbClr val="FFFFFF"/>
            </a:solidFill>
          </p:spPr>
          <p:txBody>
            <a:bodyPr wrap="square" lIns="0" tIns="0" rIns="0" bIns="0" rtlCol="0"/>
            <a:lstStyle/>
            <a:p>
              <a:endParaRPr/>
            </a:p>
          </p:txBody>
        </p:sp>
        <p:sp>
          <p:nvSpPr>
            <p:cNvPr id="7" name="object 7"/>
            <p:cNvSpPr/>
            <p:nvPr/>
          </p:nvSpPr>
          <p:spPr>
            <a:xfrm>
              <a:off x="5123687" y="557783"/>
              <a:ext cx="6583680" cy="5739765"/>
            </a:xfrm>
            <a:custGeom>
              <a:avLst/>
              <a:gdLst/>
              <a:ahLst/>
              <a:cxnLst/>
              <a:rect l="l" t="t" r="r" b="b"/>
              <a:pathLst>
                <a:path w="6583680" h="5739765">
                  <a:moveTo>
                    <a:pt x="0" y="5739384"/>
                  </a:moveTo>
                  <a:lnTo>
                    <a:pt x="6583679" y="5739384"/>
                  </a:lnTo>
                  <a:lnTo>
                    <a:pt x="6583679" y="0"/>
                  </a:lnTo>
                  <a:lnTo>
                    <a:pt x="0" y="0"/>
                  </a:lnTo>
                  <a:lnTo>
                    <a:pt x="0" y="5739384"/>
                  </a:lnTo>
                  <a:close/>
                </a:path>
              </a:pathLst>
            </a:custGeom>
            <a:ln w="9144">
              <a:solidFill>
                <a:srgbClr val="C7C9C9"/>
              </a:solidFill>
            </a:ln>
          </p:spPr>
          <p:txBody>
            <a:bodyPr wrap="square" lIns="0" tIns="0" rIns="0" bIns="0" rtlCol="0"/>
            <a:lstStyle/>
            <a:p>
              <a:endParaRPr/>
            </a:p>
          </p:txBody>
        </p:sp>
        <p:pic>
          <p:nvPicPr>
            <p:cNvPr id="8" name="object 8"/>
            <p:cNvPicPr/>
            <p:nvPr/>
          </p:nvPicPr>
          <p:blipFill>
            <a:blip r:embed="rId3" cstate="print"/>
            <a:stretch>
              <a:fillRect/>
            </a:stretch>
          </p:blipFill>
          <p:spPr>
            <a:xfrm>
              <a:off x="5401055" y="1539240"/>
              <a:ext cx="6141720" cy="3776472"/>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41" y="274450"/>
            <a:ext cx="7973059" cy="1367682"/>
          </a:xfrm>
          <a:prstGeom prst="rect">
            <a:avLst/>
          </a:prstGeom>
        </p:spPr>
        <p:txBody>
          <a:bodyPr vert="horz" wrap="square" lIns="0" tIns="13335" rIns="0" bIns="0" rtlCol="0">
            <a:spAutoFit/>
          </a:bodyPr>
          <a:lstStyle/>
          <a:p>
            <a:pPr marL="12700">
              <a:lnSpc>
                <a:spcPct val="100000"/>
              </a:lnSpc>
              <a:spcBef>
                <a:spcPts val="105"/>
              </a:spcBef>
            </a:pPr>
            <a:r>
              <a:rPr sz="4400" spc="-5" dirty="0">
                <a:solidFill>
                  <a:srgbClr val="000000"/>
                </a:solidFill>
              </a:rPr>
              <a:t>The</a:t>
            </a:r>
            <a:r>
              <a:rPr sz="4400" spc="-10" dirty="0">
                <a:solidFill>
                  <a:srgbClr val="000000"/>
                </a:solidFill>
              </a:rPr>
              <a:t> indexing </a:t>
            </a:r>
            <a:r>
              <a:rPr sz="4400" dirty="0">
                <a:solidFill>
                  <a:srgbClr val="000000"/>
                </a:solidFill>
              </a:rPr>
              <a:t>has</a:t>
            </a:r>
            <a:r>
              <a:rPr sz="4400" spc="-25" dirty="0">
                <a:solidFill>
                  <a:srgbClr val="000000"/>
                </a:solidFill>
              </a:rPr>
              <a:t> </a:t>
            </a:r>
            <a:r>
              <a:rPr sz="4400" spc="-10" dirty="0">
                <a:solidFill>
                  <a:srgbClr val="000000"/>
                </a:solidFill>
              </a:rPr>
              <a:t>various</a:t>
            </a:r>
            <a:r>
              <a:rPr sz="4400" spc="-5" dirty="0">
                <a:solidFill>
                  <a:srgbClr val="000000"/>
                </a:solidFill>
              </a:rPr>
              <a:t> </a:t>
            </a:r>
            <a:r>
              <a:rPr sz="4400" spc="-15" dirty="0">
                <a:solidFill>
                  <a:srgbClr val="000000"/>
                </a:solidFill>
              </a:rPr>
              <a:t>attributes:</a:t>
            </a:r>
            <a:endParaRPr sz="4400"/>
          </a:p>
        </p:txBody>
      </p:sp>
      <p:sp>
        <p:nvSpPr>
          <p:cNvPr id="3" name="object 3"/>
          <p:cNvSpPr txBox="1"/>
          <p:nvPr/>
        </p:nvSpPr>
        <p:spPr>
          <a:xfrm>
            <a:off x="916942" y="1759967"/>
            <a:ext cx="9797415" cy="4067267"/>
          </a:xfrm>
          <a:prstGeom prst="rect">
            <a:avLst/>
          </a:prstGeom>
        </p:spPr>
        <p:txBody>
          <a:bodyPr vert="horz" wrap="square" lIns="0" tIns="93980" rIns="0" bIns="0" rtlCol="0">
            <a:spAutoFit/>
          </a:bodyPr>
          <a:lstStyle/>
          <a:p>
            <a:pPr marL="241300" marR="5080" indent="-228600">
              <a:lnSpc>
                <a:spcPts val="2690"/>
              </a:lnSpc>
              <a:spcBef>
                <a:spcPts val="740"/>
              </a:spcBef>
              <a:buFont typeface="Arial MT"/>
              <a:buChar char="•"/>
              <a:tabLst>
                <a:tab pos="241300" algn="l"/>
              </a:tabLst>
            </a:pPr>
            <a:r>
              <a:rPr sz="2800" b="1" spc="-5" dirty="0">
                <a:latin typeface="Calibri"/>
                <a:cs typeface="Calibri"/>
              </a:rPr>
              <a:t>Access</a:t>
            </a:r>
            <a:r>
              <a:rPr sz="2800" b="1" spc="15" dirty="0">
                <a:latin typeface="Calibri"/>
                <a:cs typeface="Calibri"/>
              </a:rPr>
              <a:t> </a:t>
            </a:r>
            <a:r>
              <a:rPr sz="2800" b="1" spc="-20" dirty="0">
                <a:latin typeface="Calibri"/>
                <a:cs typeface="Calibri"/>
              </a:rPr>
              <a:t>Types</a:t>
            </a:r>
            <a:r>
              <a:rPr sz="2800" spc="-20" dirty="0">
                <a:latin typeface="Calibri"/>
                <a:cs typeface="Calibri"/>
              </a:rPr>
              <a:t>:</a:t>
            </a:r>
            <a:r>
              <a:rPr sz="2800" spc="25" dirty="0">
                <a:latin typeface="Calibri"/>
                <a:cs typeface="Calibri"/>
              </a:rPr>
              <a:t> </a:t>
            </a:r>
            <a:r>
              <a:rPr sz="2800" spc="-10" dirty="0">
                <a:latin typeface="Calibri"/>
                <a:cs typeface="Calibri"/>
              </a:rPr>
              <a:t>This</a:t>
            </a:r>
            <a:r>
              <a:rPr sz="2800" spc="10" dirty="0">
                <a:latin typeface="Calibri"/>
                <a:cs typeface="Calibri"/>
              </a:rPr>
              <a:t> </a:t>
            </a:r>
            <a:r>
              <a:rPr sz="2800" spc="-35" dirty="0">
                <a:latin typeface="Calibri"/>
                <a:cs typeface="Calibri"/>
              </a:rPr>
              <a:t>refers</a:t>
            </a:r>
            <a:r>
              <a:rPr sz="2800" dirty="0">
                <a:latin typeface="Calibri"/>
                <a:cs typeface="Calibri"/>
              </a:rPr>
              <a:t> </a:t>
            </a:r>
            <a:r>
              <a:rPr sz="2800" spc="-15" dirty="0">
                <a:latin typeface="Calibri"/>
                <a:cs typeface="Calibri"/>
              </a:rPr>
              <a:t>to</a:t>
            </a:r>
            <a:r>
              <a:rPr sz="2800" dirty="0">
                <a:latin typeface="Calibri"/>
                <a:cs typeface="Calibri"/>
              </a:rPr>
              <a:t> </a:t>
            </a:r>
            <a:r>
              <a:rPr sz="2800" spc="-5" dirty="0">
                <a:latin typeface="Calibri"/>
                <a:cs typeface="Calibri"/>
              </a:rPr>
              <a:t>the</a:t>
            </a:r>
            <a:r>
              <a:rPr sz="2800" spc="15" dirty="0">
                <a:latin typeface="Calibri"/>
                <a:cs typeface="Calibri"/>
              </a:rPr>
              <a:t> </a:t>
            </a:r>
            <a:r>
              <a:rPr sz="2800" spc="-10" dirty="0">
                <a:latin typeface="Calibri"/>
                <a:cs typeface="Calibri"/>
              </a:rPr>
              <a:t>type</a:t>
            </a:r>
            <a:r>
              <a:rPr sz="2800" spc="20" dirty="0">
                <a:latin typeface="Calibri"/>
                <a:cs typeface="Calibri"/>
              </a:rPr>
              <a:t> </a:t>
            </a:r>
            <a:r>
              <a:rPr sz="2800" spc="-5" dirty="0">
                <a:latin typeface="Calibri"/>
                <a:cs typeface="Calibri"/>
              </a:rPr>
              <a:t>of access</a:t>
            </a:r>
            <a:r>
              <a:rPr sz="2800" spc="5" dirty="0">
                <a:latin typeface="Calibri"/>
                <a:cs typeface="Calibri"/>
              </a:rPr>
              <a:t> </a:t>
            </a:r>
            <a:r>
              <a:rPr sz="2800" spc="-10" dirty="0">
                <a:latin typeface="Calibri"/>
                <a:cs typeface="Calibri"/>
              </a:rPr>
              <a:t>such</a:t>
            </a:r>
            <a:r>
              <a:rPr sz="2800" spc="35" dirty="0">
                <a:latin typeface="Calibri"/>
                <a:cs typeface="Calibri"/>
              </a:rPr>
              <a:t> </a:t>
            </a:r>
            <a:r>
              <a:rPr sz="2800" spc="-5" dirty="0">
                <a:latin typeface="Calibri"/>
                <a:cs typeface="Calibri"/>
              </a:rPr>
              <a:t>as</a:t>
            </a:r>
            <a:r>
              <a:rPr sz="2800" dirty="0">
                <a:latin typeface="Calibri"/>
                <a:cs typeface="Calibri"/>
              </a:rPr>
              <a:t> </a:t>
            </a:r>
            <a:r>
              <a:rPr sz="2800" spc="-10" dirty="0">
                <a:latin typeface="Calibri"/>
                <a:cs typeface="Calibri"/>
              </a:rPr>
              <a:t>value</a:t>
            </a:r>
            <a:r>
              <a:rPr sz="2800" dirty="0">
                <a:latin typeface="Calibri"/>
                <a:cs typeface="Calibri"/>
              </a:rPr>
              <a:t> </a:t>
            </a:r>
            <a:r>
              <a:rPr sz="2800" spc="-10" dirty="0">
                <a:latin typeface="Calibri"/>
                <a:cs typeface="Calibri"/>
              </a:rPr>
              <a:t>based </a:t>
            </a:r>
            <a:r>
              <a:rPr sz="2800" spc="-620" dirty="0">
                <a:latin typeface="Calibri"/>
                <a:cs typeface="Calibri"/>
              </a:rPr>
              <a:t> </a:t>
            </a:r>
            <a:r>
              <a:rPr sz="2800" spc="-10" dirty="0">
                <a:latin typeface="Calibri"/>
                <a:cs typeface="Calibri"/>
              </a:rPr>
              <a:t>search,</a:t>
            </a:r>
            <a:r>
              <a:rPr sz="2800" spc="10" dirty="0">
                <a:latin typeface="Calibri"/>
                <a:cs typeface="Calibri"/>
              </a:rPr>
              <a:t> </a:t>
            </a:r>
            <a:r>
              <a:rPr sz="2800" spc="-20" dirty="0">
                <a:latin typeface="Calibri"/>
                <a:cs typeface="Calibri"/>
              </a:rPr>
              <a:t>range</a:t>
            </a:r>
            <a:r>
              <a:rPr sz="2800" dirty="0">
                <a:latin typeface="Calibri"/>
                <a:cs typeface="Calibri"/>
              </a:rPr>
              <a:t> access,</a:t>
            </a:r>
            <a:r>
              <a:rPr sz="2800" spc="15" dirty="0">
                <a:latin typeface="Calibri"/>
                <a:cs typeface="Calibri"/>
              </a:rPr>
              <a:t> </a:t>
            </a:r>
            <a:r>
              <a:rPr sz="2800" spc="-15" dirty="0">
                <a:latin typeface="Calibri"/>
                <a:cs typeface="Calibri"/>
              </a:rPr>
              <a:t>etc.</a:t>
            </a:r>
            <a:endParaRPr sz="2800">
              <a:latin typeface="Calibri"/>
              <a:cs typeface="Calibri"/>
            </a:endParaRPr>
          </a:p>
          <a:p>
            <a:pPr marL="241300" marR="390525" indent="-228600">
              <a:lnSpc>
                <a:spcPts val="2690"/>
              </a:lnSpc>
              <a:spcBef>
                <a:spcPts val="1000"/>
              </a:spcBef>
              <a:buFont typeface="Arial MT"/>
              <a:buChar char="•"/>
              <a:tabLst>
                <a:tab pos="241300" algn="l"/>
              </a:tabLst>
            </a:pPr>
            <a:r>
              <a:rPr sz="2800" b="1" spc="-5" dirty="0">
                <a:latin typeface="Calibri"/>
                <a:cs typeface="Calibri"/>
              </a:rPr>
              <a:t>Access</a:t>
            </a:r>
            <a:r>
              <a:rPr sz="2800" b="1" spc="20" dirty="0">
                <a:latin typeface="Calibri"/>
                <a:cs typeface="Calibri"/>
              </a:rPr>
              <a:t> </a:t>
            </a:r>
            <a:r>
              <a:rPr sz="2800" b="1" spc="-10" dirty="0">
                <a:latin typeface="Calibri"/>
                <a:cs typeface="Calibri"/>
              </a:rPr>
              <a:t>Time</a:t>
            </a:r>
            <a:r>
              <a:rPr sz="2800" spc="-10" dirty="0">
                <a:latin typeface="Calibri"/>
                <a:cs typeface="Calibri"/>
              </a:rPr>
              <a:t>:</a:t>
            </a:r>
            <a:r>
              <a:rPr sz="2800" spc="25" dirty="0">
                <a:latin typeface="Calibri"/>
                <a:cs typeface="Calibri"/>
              </a:rPr>
              <a:t> </a:t>
            </a:r>
            <a:r>
              <a:rPr sz="2800" spc="-5" dirty="0">
                <a:latin typeface="Calibri"/>
                <a:cs typeface="Calibri"/>
              </a:rPr>
              <a:t>It</a:t>
            </a:r>
            <a:r>
              <a:rPr sz="2800" dirty="0">
                <a:latin typeface="Calibri"/>
                <a:cs typeface="Calibri"/>
              </a:rPr>
              <a:t> </a:t>
            </a:r>
            <a:r>
              <a:rPr sz="2800" spc="-35" dirty="0">
                <a:latin typeface="Calibri"/>
                <a:cs typeface="Calibri"/>
              </a:rPr>
              <a:t>refers</a:t>
            </a:r>
            <a:r>
              <a:rPr sz="2800" spc="10" dirty="0">
                <a:latin typeface="Calibri"/>
                <a:cs typeface="Calibri"/>
              </a:rPr>
              <a:t> </a:t>
            </a:r>
            <a:r>
              <a:rPr sz="2800" spc="-20" dirty="0">
                <a:latin typeface="Calibri"/>
                <a:cs typeface="Calibri"/>
              </a:rPr>
              <a:t>to</a:t>
            </a:r>
            <a:r>
              <a:rPr sz="2800" dirty="0">
                <a:latin typeface="Calibri"/>
                <a:cs typeface="Calibri"/>
              </a:rPr>
              <a:t> </a:t>
            </a:r>
            <a:r>
              <a:rPr sz="2800" spc="-5" dirty="0">
                <a:latin typeface="Calibri"/>
                <a:cs typeface="Calibri"/>
              </a:rPr>
              <a:t>the</a:t>
            </a:r>
            <a:r>
              <a:rPr sz="2800" dirty="0">
                <a:latin typeface="Calibri"/>
                <a:cs typeface="Calibri"/>
              </a:rPr>
              <a:t> </a:t>
            </a:r>
            <a:r>
              <a:rPr sz="2800" spc="-5" dirty="0">
                <a:latin typeface="Calibri"/>
                <a:cs typeface="Calibri"/>
              </a:rPr>
              <a:t>time</a:t>
            </a:r>
            <a:r>
              <a:rPr sz="2800" spc="10" dirty="0">
                <a:latin typeface="Calibri"/>
                <a:cs typeface="Calibri"/>
              </a:rPr>
              <a:t> </a:t>
            </a:r>
            <a:r>
              <a:rPr sz="2800" spc="-10" dirty="0">
                <a:latin typeface="Calibri"/>
                <a:cs typeface="Calibri"/>
              </a:rPr>
              <a:t>needed</a:t>
            </a:r>
            <a:r>
              <a:rPr sz="2800" spc="25" dirty="0">
                <a:latin typeface="Calibri"/>
                <a:cs typeface="Calibri"/>
              </a:rPr>
              <a:t> </a:t>
            </a:r>
            <a:r>
              <a:rPr sz="2800" spc="-20" dirty="0">
                <a:latin typeface="Calibri"/>
                <a:cs typeface="Calibri"/>
              </a:rPr>
              <a:t>to</a:t>
            </a:r>
            <a:r>
              <a:rPr sz="2800" dirty="0">
                <a:latin typeface="Calibri"/>
                <a:cs typeface="Calibri"/>
              </a:rPr>
              <a:t> </a:t>
            </a:r>
            <a:r>
              <a:rPr sz="2800" spc="-10" dirty="0">
                <a:latin typeface="Calibri"/>
                <a:cs typeface="Calibri"/>
              </a:rPr>
              <a:t>find</a:t>
            </a:r>
            <a:r>
              <a:rPr sz="2800" spc="15" dirty="0">
                <a:latin typeface="Calibri"/>
                <a:cs typeface="Calibri"/>
              </a:rPr>
              <a:t> </a:t>
            </a:r>
            <a:r>
              <a:rPr sz="2800" spc="-10" dirty="0">
                <a:latin typeface="Calibri"/>
                <a:cs typeface="Calibri"/>
              </a:rPr>
              <a:t>particular</a:t>
            </a:r>
            <a:r>
              <a:rPr sz="2800" spc="25" dirty="0">
                <a:latin typeface="Calibri"/>
                <a:cs typeface="Calibri"/>
              </a:rPr>
              <a:t> </a:t>
            </a:r>
            <a:r>
              <a:rPr sz="2800" spc="-20" dirty="0">
                <a:latin typeface="Calibri"/>
                <a:cs typeface="Calibri"/>
              </a:rPr>
              <a:t>data </a:t>
            </a:r>
            <a:r>
              <a:rPr sz="2800" spc="-620" dirty="0">
                <a:latin typeface="Calibri"/>
                <a:cs typeface="Calibri"/>
              </a:rPr>
              <a:t> </a:t>
            </a:r>
            <a:r>
              <a:rPr sz="2800" spc="-10" dirty="0">
                <a:latin typeface="Calibri"/>
                <a:cs typeface="Calibri"/>
              </a:rPr>
              <a:t>element </a:t>
            </a:r>
            <a:r>
              <a:rPr sz="2800" dirty="0">
                <a:latin typeface="Calibri"/>
                <a:cs typeface="Calibri"/>
              </a:rPr>
              <a:t>or</a:t>
            </a:r>
            <a:r>
              <a:rPr sz="2800" spc="10" dirty="0">
                <a:latin typeface="Calibri"/>
                <a:cs typeface="Calibri"/>
              </a:rPr>
              <a:t> </a:t>
            </a:r>
            <a:r>
              <a:rPr sz="2800" spc="-10" dirty="0">
                <a:latin typeface="Calibri"/>
                <a:cs typeface="Calibri"/>
              </a:rPr>
              <a:t>set</a:t>
            </a:r>
            <a:r>
              <a:rPr sz="2800" spc="-5" dirty="0">
                <a:latin typeface="Calibri"/>
                <a:cs typeface="Calibri"/>
              </a:rPr>
              <a:t> </a:t>
            </a:r>
            <a:r>
              <a:rPr sz="2800" dirty="0">
                <a:latin typeface="Calibri"/>
                <a:cs typeface="Calibri"/>
              </a:rPr>
              <a:t>of</a:t>
            </a:r>
            <a:r>
              <a:rPr sz="2800" spc="-5" dirty="0">
                <a:latin typeface="Calibri"/>
                <a:cs typeface="Calibri"/>
              </a:rPr>
              <a:t> elements.</a:t>
            </a:r>
            <a:endParaRPr sz="2800">
              <a:latin typeface="Calibri"/>
              <a:cs typeface="Calibri"/>
            </a:endParaRPr>
          </a:p>
          <a:p>
            <a:pPr marL="241300" marR="182245" indent="-228600">
              <a:lnSpc>
                <a:spcPct val="80000"/>
              </a:lnSpc>
              <a:spcBef>
                <a:spcPts val="1025"/>
              </a:spcBef>
              <a:buFont typeface="Arial MT"/>
              <a:buChar char="•"/>
              <a:tabLst>
                <a:tab pos="241300" algn="l"/>
              </a:tabLst>
            </a:pPr>
            <a:r>
              <a:rPr sz="2800" b="1" spc="-5" dirty="0">
                <a:latin typeface="Calibri"/>
                <a:cs typeface="Calibri"/>
              </a:rPr>
              <a:t>Insertion</a:t>
            </a:r>
            <a:r>
              <a:rPr sz="2800" b="1" spc="25" dirty="0">
                <a:latin typeface="Calibri"/>
                <a:cs typeface="Calibri"/>
              </a:rPr>
              <a:t> </a:t>
            </a:r>
            <a:r>
              <a:rPr sz="2800" b="1" spc="-15" dirty="0">
                <a:latin typeface="Calibri"/>
                <a:cs typeface="Calibri"/>
              </a:rPr>
              <a:t>Time</a:t>
            </a:r>
            <a:r>
              <a:rPr sz="2800" spc="-15" dirty="0">
                <a:latin typeface="Calibri"/>
                <a:cs typeface="Calibri"/>
              </a:rPr>
              <a:t>:</a:t>
            </a:r>
            <a:r>
              <a:rPr sz="2800" spc="25" dirty="0">
                <a:latin typeface="Calibri"/>
                <a:cs typeface="Calibri"/>
              </a:rPr>
              <a:t> </a:t>
            </a:r>
            <a:r>
              <a:rPr sz="2800" spc="-5" dirty="0">
                <a:latin typeface="Calibri"/>
                <a:cs typeface="Calibri"/>
              </a:rPr>
              <a:t>It</a:t>
            </a:r>
            <a:r>
              <a:rPr sz="2800" dirty="0">
                <a:latin typeface="Calibri"/>
                <a:cs typeface="Calibri"/>
              </a:rPr>
              <a:t> </a:t>
            </a:r>
            <a:r>
              <a:rPr sz="2800" spc="-35" dirty="0">
                <a:latin typeface="Calibri"/>
                <a:cs typeface="Calibri"/>
              </a:rPr>
              <a:t>refers</a:t>
            </a:r>
            <a:r>
              <a:rPr sz="2800" spc="10" dirty="0">
                <a:latin typeface="Calibri"/>
                <a:cs typeface="Calibri"/>
              </a:rPr>
              <a:t> </a:t>
            </a:r>
            <a:r>
              <a:rPr sz="2800" spc="-20" dirty="0">
                <a:latin typeface="Calibri"/>
                <a:cs typeface="Calibri"/>
              </a:rPr>
              <a:t>to</a:t>
            </a:r>
            <a:r>
              <a:rPr sz="2800" dirty="0">
                <a:latin typeface="Calibri"/>
                <a:cs typeface="Calibri"/>
              </a:rPr>
              <a:t> </a:t>
            </a:r>
            <a:r>
              <a:rPr sz="2800" spc="-5" dirty="0">
                <a:latin typeface="Calibri"/>
                <a:cs typeface="Calibri"/>
              </a:rPr>
              <a:t>the</a:t>
            </a:r>
            <a:r>
              <a:rPr sz="2800" dirty="0">
                <a:latin typeface="Calibri"/>
                <a:cs typeface="Calibri"/>
              </a:rPr>
              <a:t> </a:t>
            </a:r>
            <a:r>
              <a:rPr sz="2800" spc="-5" dirty="0">
                <a:latin typeface="Calibri"/>
                <a:cs typeface="Calibri"/>
              </a:rPr>
              <a:t>time</a:t>
            </a:r>
            <a:r>
              <a:rPr sz="2800" spc="10" dirty="0">
                <a:latin typeface="Calibri"/>
                <a:cs typeface="Calibri"/>
              </a:rPr>
              <a:t> </a:t>
            </a:r>
            <a:r>
              <a:rPr sz="2800" spc="-30" dirty="0">
                <a:latin typeface="Calibri"/>
                <a:cs typeface="Calibri"/>
              </a:rPr>
              <a:t>taken</a:t>
            </a:r>
            <a:r>
              <a:rPr sz="2800" spc="5" dirty="0">
                <a:latin typeface="Calibri"/>
                <a:cs typeface="Calibri"/>
              </a:rPr>
              <a:t> </a:t>
            </a:r>
            <a:r>
              <a:rPr sz="2800" spc="-20" dirty="0">
                <a:latin typeface="Calibri"/>
                <a:cs typeface="Calibri"/>
              </a:rPr>
              <a:t>to</a:t>
            </a:r>
            <a:r>
              <a:rPr sz="2800" dirty="0">
                <a:latin typeface="Calibri"/>
                <a:cs typeface="Calibri"/>
              </a:rPr>
              <a:t> </a:t>
            </a:r>
            <a:r>
              <a:rPr sz="2800" spc="-10" dirty="0">
                <a:latin typeface="Calibri"/>
                <a:cs typeface="Calibri"/>
              </a:rPr>
              <a:t>find</a:t>
            </a:r>
            <a:r>
              <a:rPr sz="2800" spc="20" dirty="0">
                <a:latin typeface="Calibri"/>
                <a:cs typeface="Calibri"/>
              </a:rPr>
              <a:t> </a:t>
            </a:r>
            <a:r>
              <a:rPr sz="2800" spc="-5" dirty="0">
                <a:latin typeface="Calibri"/>
                <a:cs typeface="Calibri"/>
              </a:rPr>
              <a:t>the</a:t>
            </a:r>
            <a:r>
              <a:rPr sz="2800" spc="10" dirty="0">
                <a:latin typeface="Calibri"/>
                <a:cs typeface="Calibri"/>
              </a:rPr>
              <a:t> </a:t>
            </a:r>
            <a:r>
              <a:rPr sz="2800" spc="-15" dirty="0">
                <a:latin typeface="Calibri"/>
                <a:cs typeface="Calibri"/>
              </a:rPr>
              <a:t>appropriate </a:t>
            </a:r>
            <a:r>
              <a:rPr sz="2800" spc="-620" dirty="0">
                <a:latin typeface="Calibri"/>
                <a:cs typeface="Calibri"/>
              </a:rPr>
              <a:t> </a:t>
            </a:r>
            <a:r>
              <a:rPr sz="2800" spc="-5" dirty="0">
                <a:latin typeface="Calibri"/>
                <a:cs typeface="Calibri"/>
              </a:rPr>
              <a:t>space</a:t>
            </a:r>
            <a:r>
              <a:rPr sz="2800" spc="10" dirty="0">
                <a:latin typeface="Calibri"/>
                <a:cs typeface="Calibri"/>
              </a:rPr>
              <a:t> </a:t>
            </a:r>
            <a:r>
              <a:rPr sz="2800" spc="-5" dirty="0">
                <a:latin typeface="Calibri"/>
                <a:cs typeface="Calibri"/>
              </a:rPr>
              <a:t>and</a:t>
            </a:r>
            <a:r>
              <a:rPr sz="2800" spc="15" dirty="0">
                <a:latin typeface="Calibri"/>
                <a:cs typeface="Calibri"/>
              </a:rPr>
              <a:t> </a:t>
            </a:r>
            <a:r>
              <a:rPr sz="2800" spc="-10" dirty="0">
                <a:latin typeface="Calibri"/>
                <a:cs typeface="Calibri"/>
              </a:rPr>
              <a:t>insert</a:t>
            </a:r>
            <a:r>
              <a:rPr sz="2800" spc="25" dirty="0">
                <a:latin typeface="Calibri"/>
                <a:cs typeface="Calibri"/>
              </a:rPr>
              <a:t> </a:t>
            </a:r>
            <a:r>
              <a:rPr sz="2800" spc="-5" dirty="0">
                <a:latin typeface="Calibri"/>
                <a:cs typeface="Calibri"/>
              </a:rPr>
              <a:t>a</a:t>
            </a:r>
            <a:r>
              <a:rPr sz="2800" spc="5" dirty="0">
                <a:latin typeface="Calibri"/>
                <a:cs typeface="Calibri"/>
              </a:rPr>
              <a:t> </a:t>
            </a:r>
            <a:r>
              <a:rPr sz="2800" spc="-10" dirty="0">
                <a:latin typeface="Calibri"/>
                <a:cs typeface="Calibri"/>
              </a:rPr>
              <a:t>new</a:t>
            </a:r>
            <a:r>
              <a:rPr sz="2800" spc="5" dirty="0">
                <a:latin typeface="Calibri"/>
                <a:cs typeface="Calibri"/>
              </a:rPr>
              <a:t> </a:t>
            </a:r>
            <a:r>
              <a:rPr sz="2800" spc="-15" dirty="0">
                <a:latin typeface="Calibri"/>
                <a:cs typeface="Calibri"/>
              </a:rPr>
              <a:t>data.</a:t>
            </a:r>
            <a:endParaRPr sz="2800">
              <a:latin typeface="Calibri"/>
              <a:cs typeface="Calibri"/>
            </a:endParaRPr>
          </a:p>
          <a:p>
            <a:pPr marL="241300" marR="154305" indent="-228600">
              <a:lnSpc>
                <a:spcPts val="2690"/>
              </a:lnSpc>
              <a:spcBef>
                <a:spcPts val="975"/>
              </a:spcBef>
              <a:buFont typeface="Arial MT"/>
              <a:buChar char="•"/>
              <a:tabLst>
                <a:tab pos="241300" algn="l"/>
              </a:tabLst>
            </a:pPr>
            <a:r>
              <a:rPr sz="2800" b="1" spc="-10" dirty="0">
                <a:latin typeface="Calibri"/>
                <a:cs typeface="Calibri"/>
              </a:rPr>
              <a:t>Deletion</a:t>
            </a:r>
            <a:r>
              <a:rPr sz="2800" b="1" spc="40" dirty="0">
                <a:latin typeface="Calibri"/>
                <a:cs typeface="Calibri"/>
              </a:rPr>
              <a:t> </a:t>
            </a:r>
            <a:r>
              <a:rPr sz="2800" b="1" spc="-10" dirty="0">
                <a:latin typeface="Calibri"/>
                <a:cs typeface="Calibri"/>
              </a:rPr>
              <a:t>Time</a:t>
            </a:r>
            <a:r>
              <a:rPr sz="2800" spc="-10" dirty="0">
                <a:latin typeface="Calibri"/>
                <a:cs typeface="Calibri"/>
              </a:rPr>
              <a:t>:</a:t>
            </a:r>
            <a:r>
              <a:rPr sz="2800" spc="25" dirty="0">
                <a:latin typeface="Calibri"/>
                <a:cs typeface="Calibri"/>
              </a:rPr>
              <a:t> </a:t>
            </a:r>
            <a:r>
              <a:rPr sz="2800" spc="-10" dirty="0">
                <a:latin typeface="Calibri"/>
                <a:cs typeface="Calibri"/>
              </a:rPr>
              <a:t>Time </a:t>
            </a:r>
            <a:r>
              <a:rPr sz="2800" spc="-30" dirty="0">
                <a:latin typeface="Calibri"/>
                <a:cs typeface="Calibri"/>
              </a:rPr>
              <a:t>taken</a:t>
            </a:r>
            <a:r>
              <a:rPr sz="2800" spc="5" dirty="0">
                <a:latin typeface="Calibri"/>
                <a:cs typeface="Calibri"/>
              </a:rPr>
              <a:t> </a:t>
            </a:r>
            <a:r>
              <a:rPr sz="2800" spc="-20" dirty="0">
                <a:latin typeface="Calibri"/>
                <a:cs typeface="Calibri"/>
              </a:rPr>
              <a:t>to</a:t>
            </a:r>
            <a:r>
              <a:rPr sz="2800" dirty="0">
                <a:latin typeface="Calibri"/>
                <a:cs typeface="Calibri"/>
              </a:rPr>
              <a:t> </a:t>
            </a:r>
            <a:r>
              <a:rPr sz="2800" spc="-10" dirty="0">
                <a:latin typeface="Calibri"/>
                <a:cs typeface="Calibri"/>
              </a:rPr>
              <a:t>find</a:t>
            </a:r>
            <a:r>
              <a:rPr sz="2800" spc="15" dirty="0">
                <a:latin typeface="Calibri"/>
                <a:cs typeface="Calibri"/>
              </a:rPr>
              <a:t> </a:t>
            </a:r>
            <a:r>
              <a:rPr sz="2800" spc="-5" dirty="0">
                <a:latin typeface="Calibri"/>
                <a:cs typeface="Calibri"/>
              </a:rPr>
              <a:t>an</a:t>
            </a:r>
            <a:r>
              <a:rPr sz="2800" spc="10" dirty="0">
                <a:latin typeface="Calibri"/>
                <a:cs typeface="Calibri"/>
              </a:rPr>
              <a:t> </a:t>
            </a:r>
            <a:r>
              <a:rPr sz="2800" spc="-10" dirty="0">
                <a:latin typeface="Calibri"/>
                <a:cs typeface="Calibri"/>
              </a:rPr>
              <a:t>item</a:t>
            </a:r>
            <a:r>
              <a:rPr sz="2800" spc="5" dirty="0">
                <a:latin typeface="Calibri"/>
                <a:cs typeface="Calibri"/>
              </a:rPr>
              <a:t> </a:t>
            </a:r>
            <a:r>
              <a:rPr sz="2800" spc="-5" dirty="0">
                <a:latin typeface="Calibri"/>
                <a:cs typeface="Calibri"/>
              </a:rPr>
              <a:t>and</a:t>
            </a:r>
            <a:r>
              <a:rPr sz="2800" spc="15" dirty="0">
                <a:latin typeface="Calibri"/>
                <a:cs typeface="Calibri"/>
              </a:rPr>
              <a:t> </a:t>
            </a:r>
            <a:r>
              <a:rPr sz="2800" spc="-15" dirty="0">
                <a:latin typeface="Calibri"/>
                <a:cs typeface="Calibri"/>
              </a:rPr>
              <a:t>delete</a:t>
            </a:r>
            <a:r>
              <a:rPr sz="2800" dirty="0">
                <a:latin typeface="Calibri"/>
                <a:cs typeface="Calibri"/>
              </a:rPr>
              <a:t> </a:t>
            </a:r>
            <a:r>
              <a:rPr sz="2800" spc="-5" dirty="0">
                <a:latin typeface="Calibri"/>
                <a:cs typeface="Calibri"/>
              </a:rPr>
              <a:t>it</a:t>
            </a:r>
            <a:r>
              <a:rPr sz="2800" spc="5" dirty="0">
                <a:latin typeface="Calibri"/>
                <a:cs typeface="Calibri"/>
              </a:rPr>
              <a:t> </a:t>
            </a:r>
            <a:r>
              <a:rPr sz="2800" spc="-5" dirty="0">
                <a:latin typeface="Calibri"/>
                <a:cs typeface="Calibri"/>
              </a:rPr>
              <a:t>as</a:t>
            </a:r>
            <a:r>
              <a:rPr sz="2800" dirty="0">
                <a:latin typeface="Calibri"/>
                <a:cs typeface="Calibri"/>
              </a:rPr>
              <a:t> </a:t>
            </a:r>
            <a:r>
              <a:rPr sz="2800" spc="-10" dirty="0">
                <a:latin typeface="Calibri"/>
                <a:cs typeface="Calibri"/>
              </a:rPr>
              <a:t>well</a:t>
            </a:r>
            <a:r>
              <a:rPr sz="2800" spc="-15" dirty="0">
                <a:latin typeface="Calibri"/>
                <a:cs typeface="Calibri"/>
              </a:rPr>
              <a:t> </a:t>
            </a:r>
            <a:r>
              <a:rPr sz="2800" dirty="0">
                <a:latin typeface="Calibri"/>
                <a:cs typeface="Calibri"/>
              </a:rPr>
              <a:t>as </a:t>
            </a:r>
            <a:r>
              <a:rPr sz="2800" spc="-615" dirty="0">
                <a:latin typeface="Calibri"/>
                <a:cs typeface="Calibri"/>
              </a:rPr>
              <a:t> </a:t>
            </a:r>
            <a:r>
              <a:rPr sz="2800" spc="-15" dirty="0">
                <a:latin typeface="Calibri"/>
                <a:cs typeface="Calibri"/>
              </a:rPr>
              <a:t>update</a:t>
            </a:r>
            <a:r>
              <a:rPr sz="2800" spc="10" dirty="0">
                <a:latin typeface="Calibri"/>
                <a:cs typeface="Calibri"/>
              </a:rPr>
              <a:t> </a:t>
            </a:r>
            <a:r>
              <a:rPr sz="2800" spc="-5" dirty="0">
                <a:latin typeface="Calibri"/>
                <a:cs typeface="Calibri"/>
              </a:rPr>
              <a:t>the</a:t>
            </a:r>
            <a:r>
              <a:rPr sz="2800" spc="15" dirty="0">
                <a:latin typeface="Calibri"/>
                <a:cs typeface="Calibri"/>
              </a:rPr>
              <a:t> </a:t>
            </a:r>
            <a:r>
              <a:rPr sz="2800" spc="-15" dirty="0">
                <a:latin typeface="Calibri"/>
                <a:cs typeface="Calibri"/>
              </a:rPr>
              <a:t>index</a:t>
            </a:r>
            <a:r>
              <a:rPr sz="2800" spc="25" dirty="0">
                <a:latin typeface="Calibri"/>
                <a:cs typeface="Calibri"/>
              </a:rPr>
              <a:t> </a:t>
            </a:r>
            <a:r>
              <a:rPr sz="2800" spc="-10" dirty="0">
                <a:latin typeface="Calibri"/>
                <a:cs typeface="Calibri"/>
              </a:rPr>
              <a:t>structure.</a:t>
            </a:r>
            <a:endParaRPr sz="2800">
              <a:latin typeface="Calibri"/>
              <a:cs typeface="Calibri"/>
            </a:endParaRPr>
          </a:p>
          <a:p>
            <a:pPr marL="241300" marR="177800" indent="-228600">
              <a:lnSpc>
                <a:spcPts val="2690"/>
              </a:lnSpc>
              <a:spcBef>
                <a:spcPts val="990"/>
              </a:spcBef>
              <a:buFont typeface="Arial MT"/>
              <a:buChar char="•"/>
              <a:tabLst>
                <a:tab pos="241300" algn="l"/>
              </a:tabLst>
            </a:pPr>
            <a:r>
              <a:rPr sz="2800" b="1" spc="-5" dirty="0">
                <a:latin typeface="Calibri"/>
                <a:cs typeface="Calibri"/>
              </a:rPr>
              <a:t>Space</a:t>
            </a:r>
            <a:r>
              <a:rPr sz="2800" b="1" spc="20" dirty="0">
                <a:latin typeface="Calibri"/>
                <a:cs typeface="Calibri"/>
              </a:rPr>
              <a:t> </a:t>
            </a:r>
            <a:r>
              <a:rPr sz="2800" b="1" spc="-10" dirty="0">
                <a:latin typeface="Calibri"/>
                <a:cs typeface="Calibri"/>
              </a:rPr>
              <a:t>Overhead</a:t>
            </a:r>
            <a:r>
              <a:rPr sz="2800" spc="-10" dirty="0">
                <a:latin typeface="Calibri"/>
                <a:cs typeface="Calibri"/>
              </a:rPr>
              <a:t>:</a:t>
            </a:r>
            <a:r>
              <a:rPr sz="2800" spc="20" dirty="0">
                <a:latin typeface="Calibri"/>
                <a:cs typeface="Calibri"/>
              </a:rPr>
              <a:t> </a:t>
            </a:r>
            <a:r>
              <a:rPr sz="2800" spc="-5" dirty="0">
                <a:latin typeface="Calibri"/>
                <a:cs typeface="Calibri"/>
              </a:rPr>
              <a:t>It</a:t>
            </a:r>
            <a:r>
              <a:rPr sz="2800" dirty="0">
                <a:latin typeface="Calibri"/>
                <a:cs typeface="Calibri"/>
              </a:rPr>
              <a:t> </a:t>
            </a:r>
            <a:r>
              <a:rPr sz="2800" spc="-35" dirty="0">
                <a:latin typeface="Calibri"/>
                <a:cs typeface="Calibri"/>
              </a:rPr>
              <a:t>refers</a:t>
            </a:r>
            <a:r>
              <a:rPr sz="2800" spc="-5" dirty="0">
                <a:latin typeface="Calibri"/>
                <a:cs typeface="Calibri"/>
              </a:rPr>
              <a:t> </a:t>
            </a:r>
            <a:r>
              <a:rPr sz="2800" spc="-15" dirty="0">
                <a:latin typeface="Calibri"/>
                <a:cs typeface="Calibri"/>
              </a:rPr>
              <a:t>to</a:t>
            </a:r>
            <a:r>
              <a:rPr sz="2800" spc="-5" dirty="0">
                <a:latin typeface="Calibri"/>
                <a:cs typeface="Calibri"/>
              </a:rPr>
              <a:t> the</a:t>
            </a:r>
            <a:r>
              <a:rPr sz="2800" spc="15" dirty="0">
                <a:latin typeface="Calibri"/>
                <a:cs typeface="Calibri"/>
              </a:rPr>
              <a:t> </a:t>
            </a:r>
            <a:r>
              <a:rPr sz="2800" spc="-5" dirty="0">
                <a:latin typeface="Calibri"/>
                <a:cs typeface="Calibri"/>
              </a:rPr>
              <a:t>additional</a:t>
            </a:r>
            <a:r>
              <a:rPr sz="2800" spc="20" dirty="0">
                <a:latin typeface="Calibri"/>
                <a:cs typeface="Calibri"/>
              </a:rPr>
              <a:t> </a:t>
            </a:r>
            <a:r>
              <a:rPr sz="2800" spc="-10" dirty="0">
                <a:latin typeface="Calibri"/>
                <a:cs typeface="Calibri"/>
              </a:rPr>
              <a:t>space</a:t>
            </a:r>
            <a:r>
              <a:rPr sz="2800" spc="15" dirty="0">
                <a:latin typeface="Calibri"/>
                <a:cs typeface="Calibri"/>
              </a:rPr>
              <a:t> </a:t>
            </a:r>
            <a:r>
              <a:rPr sz="2800" spc="-15" dirty="0">
                <a:latin typeface="Calibri"/>
                <a:cs typeface="Calibri"/>
              </a:rPr>
              <a:t>required</a:t>
            </a:r>
            <a:r>
              <a:rPr sz="2800" spc="35" dirty="0">
                <a:latin typeface="Calibri"/>
                <a:cs typeface="Calibri"/>
              </a:rPr>
              <a:t> </a:t>
            </a:r>
            <a:r>
              <a:rPr sz="2800" spc="-15" dirty="0">
                <a:latin typeface="Calibri"/>
                <a:cs typeface="Calibri"/>
              </a:rPr>
              <a:t>by</a:t>
            </a:r>
            <a:r>
              <a:rPr sz="2800" spc="5" dirty="0">
                <a:latin typeface="Calibri"/>
                <a:cs typeface="Calibri"/>
              </a:rPr>
              <a:t> </a:t>
            </a:r>
            <a:r>
              <a:rPr sz="2800" spc="-5" dirty="0">
                <a:latin typeface="Calibri"/>
                <a:cs typeface="Calibri"/>
              </a:rPr>
              <a:t>the </a:t>
            </a:r>
            <a:r>
              <a:rPr sz="2800" spc="-620" dirty="0">
                <a:latin typeface="Calibri"/>
                <a:cs typeface="Calibri"/>
              </a:rPr>
              <a:t> </a:t>
            </a:r>
            <a:r>
              <a:rPr sz="2800" spc="-15" dirty="0">
                <a:latin typeface="Calibri"/>
                <a:cs typeface="Calibri"/>
              </a:rPr>
              <a:t>index.</a:t>
            </a:r>
            <a:endParaRPr sz="2800">
              <a:latin typeface="Calibri"/>
              <a:cs typeface="Calibri"/>
            </a:endParaRPr>
          </a:p>
        </p:txBody>
      </p:sp>
    </p:spTree>
    <p:extLst>
      <p:ext uri="{BB962C8B-B14F-4D97-AF65-F5344CB8AC3E}">
        <p14:creationId xmlns:p14="http://schemas.microsoft.com/office/powerpoint/2010/main" val="2520891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Ordered indices</a:t>
            </a:r>
            <a:endParaRPr lang="en-IN" dirty="0"/>
          </a:p>
        </p:txBody>
      </p:sp>
      <p:sp>
        <p:nvSpPr>
          <p:cNvPr id="5" name="Content Placeholder 4"/>
          <p:cNvSpPr>
            <a:spLocks noGrp="1"/>
          </p:cNvSpPr>
          <p:nvPr>
            <p:ph idx="1"/>
          </p:nvPr>
        </p:nvSpPr>
        <p:spPr/>
        <p:txBody>
          <a:bodyPr>
            <a:normAutofit lnSpcReduction="10000"/>
          </a:bodyPr>
          <a:lstStyle/>
          <a:p>
            <a:pPr marL="285750" lvl="0" indent="-285750">
              <a:buFont typeface="Arial" panose="020B0604020202020204" pitchFamily="34" charset="0"/>
              <a:buChar char="•"/>
            </a:pPr>
            <a:r>
              <a:rPr lang="en-US" sz="2400" dirty="0"/>
              <a:t>Ordered index similar to index in a textbook</a:t>
            </a:r>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n-US" sz="2400" dirty="0"/>
              <a:t>An index access structure is usually defined on a single field of a file, called an indexing field (or indexing attribute).</a:t>
            </a:r>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n-US" sz="2400" dirty="0"/>
              <a:t>The index typically stores each value of the index field along with a list of pointers to all disk blocks that contain records with that field value.</a:t>
            </a:r>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n-US" sz="2400" dirty="0"/>
              <a:t>There are several types of indexes.</a:t>
            </a:r>
          </a:p>
          <a:p>
            <a:pPr marL="742950" lvl="1" indent="-285750">
              <a:buFont typeface="Arial" panose="020B0604020202020204" pitchFamily="34" charset="0"/>
              <a:buChar char="•"/>
            </a:pPr>
            <a:r>
              <a:rPr lang="en-US" sz="2400" dirty="0"/>
              <a:t>Primary Index</a:t>
            </a:r>
          </a:p>
          <a:p>
            <a:pPr marL="742950" lvl="1" indent="-285750">
              <a:buFont typeface="Arial" panose="020B0604020202020204" pitchFamily="34" charset="0"/>
              <a:buChar char="•"/>
            </a:pPr>
            <a:r>
              <a:rPr lang="en-US" sz="2400" dirty="0"/>
              <a:t>Clustering Index</a:t>
            </a:r>
          </a:p>
          <a:p>
            <a:pPr marL="742950" lvl="1" indent="-285750">
              <a:buFont typeface="Arial" panose="020B0604020202020204" pitchFamily="34" charset="0"/>
              <a:buChar char="•"/>
            </a:pPr>
            <a:r>
              <a:rPr lang="en-US" sz="2400" dirty="0"/>
              <a:t>Secondary Index</a:t>
            </a:r>
          </a:p>
          <a:p>
            <a:pPr lvl="0"/>
            <a:endParaRPr lang="en-US" dirty="0"/>
          </a:p>
        </p:txBody>
      </p:sp>
    </p:spTree>
    <p:extLst>
      <p:ext uri="{BB962C8B-B14F-4D97-AF65-F5344CB8AC3E}">
        <p14:creationId xmlns:p14="http://schemas.microsoft.com/office/powerpoint/2010/main" val="282209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fontScale="92500"/>
          </a:bodyPr>
          <a:lstStyle/>
          <a:p>
            <a:r>
              <a:rPr lang="en-US" b="1" dirty="0"/>
              <a:t>A primary index </a:t>
            </a:r>
            <a:r>
              <a:rPr lang="en-US" dirty="0"/>
              <a:t>is specified on the ordering key field of an ordered file of records.</a:t>
            </a:r>
          </a:p>
          <a:p>
            <a:r>
              <a:rPr lang="en-US" dirty="0"/>
              <a:t>An ordering key field is used to physically order the file records on disk, and every record has a unique value for that field. </a:t>
            </a:r>
          </a:p>
          <a:p>
            <a:endParaRPr lang="en-US" dirty="0"/>
          </a:p>
          <a:p>
            <a:r>
              <a:rPr lang="en-US" dirty="0"/>
              <a:t>If the ordering field is not a key field—that is, if numerous records in the file can have the same value for the ordering field— another type of index, called a clustering index, can be used. </a:t>
            </a:r>
          </a:p>
          <a:p>
            <a:r>
              <a:rPr lang="en-US" dirty="0"/>
              <a:t>The data file is called </a:t>
            </a:r>
            <a:r>
              <a:rPr lang="en-US" b="1" dirty="0"/>
              <a:t>a clustered file</a:t>
            </a:r>
            <a:r>
              <a:rPr lang="en-US" dirty="0"/>
              <a:t> in this latter case. Notice that a file can have at most one physical ordering field, so it can have at most one primary index or one clustering index, but not both. </a:t>
            </a:r>
          </a:p>
          <a:p>
            <a:endParaRPr lang="en-US" dirty="0"/>
          </a:p>
          <a:p>
            <a:r>
              <a:rPr lang="en-US" dirty="0"/>
              <a:t>A third type of index, called </a:t>
            </a:r>
            <a:r>
              <a:rPr lang="en-US" b="1" dirty="0"/>
              <a:t>a secondary index</a:t>
            </a:r>
            <a:r>
              <a:rPr lang="en-US" dirty="0"/>
              <a:t>, can be specified on any nonordering field of a file. </a:t>
            </a:r>
          </a:p>
          <a:p>
            <a:r>
              <a:rPr lang="en-US" dirty="0"/>
              <a:t>A data file can have several secondary indexes in addition to its primary access method. </a:t>
            </a:r>
            <a:endParaRPr lang="en-IN" dirty="0"/>
          </a:p>
        </p:txBody>
      </p:sp>
    </p:spTree>
    <p:extLst>
      <p:ext uri="{BB962C8B-B14F-4D97-AF65-F5344CB8AC3E}">
        <p14:creationId xmlns:p14="http://schemas.microsoft.com/office/powerpoint/2010/main" val="40882750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1091</TotalTime>
  <Words>1706</Words>
  <Application>Microsoft Office PowerPoint</Application>
  <PresentationFormat>Widescreen</PresentationFormat>
  <Paragraphs>151</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Arial MT</vt:lpstr>
      <vt:lpstr>Calibri</vt:lpstr>
      <vt:lpstr>Cambria</vt:lpstr>
      <vt:lpstr>Adjacency</vt:lpstr>
      <vt:lpstr>Indexing</vt:lpstr>
      <vt:lpstr>Indexing</vt:lpstr>
      <vt:lpstr>Why we need Indexing in DBMS?</vt:lpstr>
      <vt:lpstr>Solution: Indexing</vt:lpstr>
      <vt:lpstr>PowerPoint Presentation</vt:lpstr>
      <vt:lpstr>PowerPoint Presentation</vt:lpstr>
      <vt:lpstr>The indexing has various attributes:</vt:lpstr>
      <vt:lpstr>Ordered indices</vt:lpstr>
      <vt:lpstr>PowerPoint Presentation</vt:lpstr>
      <vt:lpstr>Types of indices</vt:lpstr>
      <vt:lpstr>PowerPoint Presentation</vt:lpstr>
      <vt:lpstr>Dense  Index</vt:lpstr>
      <vt:lpstr>Sparse Index</vt:lpstr>
      <vt:lpstr>Primary index</vt:lpstr>
      <vt:lpstr>Example </vt:lpstr>
      <vt:lpstr>Cluster index</vt:lpstr>
      <vt:lpstr>Difference between Cluster and Non-cluster Index</vt:lpstr>
      <vt:lpstr>Example </vt:lpstr>
      <vt:lpstr>Secondary/Non-cluster Indexing</vt:lpstr>
      <vt:lpstr>Cntd.. </vt:lpstr>
      <vt:lpstr>Example </vt:lpstr>
      <vt:lpstr>Secondary index on key-attribute</vt:lpstr>
      <vt:lpstr>Secondary index on non-key attribute</vt:lpstr>
      <vt:lpstr>PowerPoint Presentation</vt:lpstr>
      <vt:lpstr>NonClustered Index </vt:lpstr>
      <vt:lpstr>PowerPoint Presentation</vt:lpstr>
      <vt:lpstr>Multilevel index</vt:lpstr>
      <vt:lpstr>Example </vt:lpstr>
      <vt:lpstr>Searching in multilevel indexing</vt:lpstr>
      <vt:lpstr>B-Tree</vt:lpstr>
      <vt:lpstr>PowerPoint Presentation</vt:lpstr>
      <vt:lpstr>Example </vt:lpstr>
      <vt:lpstr>B-Tree</vt:lpstr>
      <vt:lpstr>B+ Tree</vt:lpstr>
      <vt:lpstr>Create index</vt:lpstr>
      <vt:lpstr>Clustered index</vt:lpstr>
      <vt:lpstr>PowerPoint Presentation</vt:lpstr>
      <vt:lpstr>Example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DCL COMMANDS</dc:title>
  <dc:creator>sakec</dc:creator>
  <cp:lastModifiedBy>Ved Savla</cp:lastModifiedBy>
  <cp:revision>42</cp:revision>
  <dcterms:created xsi:type="dcterms:W3CDTF">2024-02-22T09:22:05Z</dcterms:created>
  <dcterms:modified xsi:type="dcterms:W3CDTF">2024-05-11T08:44:27Z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2022-08-26T00:00:00Z</vt:filetime>
  </property>
  <property fmtid="{D5CDD505-2E9C-101B-9397-08002B2CF9AE}" pid="3" name="Creator">
    <vt:lpwstr>Microsoft® PowerPoint® for Office 365</vt:lpwstr>
  </property>
  <property fmtid="{D5CDD505-2E9C-101B-9397-08002B2CF9AE}" pid="4" name="LastSaved">
    <vt:filetime>2024-02-22T00:00:00Z</vt:filetime>
  </property>
</Properties>
</file>